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27"/>
  </p:notesMasterIdLst>
  <p:sldIdLst>
    <p:sldId id="284" r:id="rId2"/>
    <p:sldId id="281" r:id="rId3"/>
    <p:sldId id="256" r:id="rId4"/>
    <p:sldId id="285" r:id="rId5"/>
    <p:sldId id="286" r:id="rId6"/>
    <p:sldId id="412" r:id="rId7"/>
    <p:sldId id="288" r:id="rId8"/>
    <p:sldId id="441" r:id="rId9"/>
    <p:sldId id="430" r:id="rId10"/>
    <p:sldId id="444" r:id="rId11"/>
    <p:sldId id="439" r:id="rId12"/>
    <p:sldId id="427" r:id="rId13"/>
    <p:sldId id="449" r:id="rId14"/>
    <p:sldId id="436" r:id="rId15"/>
    <p:sldId id="445" r:id="rId16"/>
    <p:sldId id="433" r:id="rId17"/>
    <p:sldId id="450" r:id="rId18"/>
    <p:sldId id="446" r:id="rId19"/>
    <p:sldId id="435" r:id="rId20"/>
    <p:sldId id="428" r:id="rId21"/>
    <p:sldId id="442" r:id="rId22"/>
    <p:sldId id="429" r:id="rId23"/>
    <p:sldId id="437" r:id="rId24"/>
    <p:sldId id="443" r:id="rId25"/>
    <p:sldId id="44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27A25-491E-F020-8D4D-24B2035FFD33}" name="Kat Clay" initials="KC" userId="S::kat.clay@grattaninstitute.edu.au::98d84789-129b-4d4d-9a75-a87bac8c8f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95"/>
  </p:normalViewPr>
  <p:slideViewPr>
    <p:cSldViewPr snapToGrid="0" snapToObjects="1">
      <p:cViewPr varScale="1">
        <p:scale>
          <a:sx n="96" d="100"/>
          <a:sy n="96" d="100"/>
        </p:scale>
        <p:origin x="56" y="1132"/>
      </p:cViewPr>
      <p:guideLst/>
    </p:cSldViewPr>
  </p:slideViewPr>
  <p:notesTextViewPr>
    <p:cViewPr>
      <p:scale>
        <a:sx n="3" d="2"/>
        <a:sy n="3" d="2"/>
      </p:scale>
      <p:origin x="0" y="0"/>
    </p:cViewPr>
  </p:notesTextViewPr>
  <p:notesViewPr>
    <p:cSldViewPr snapToGrid="0" snapToObjects="1">
      <p:cViewPr varScale="1">
        <p:scale>
          <a:sx n="106" d="100"/>
          <a:sy n="106" d="100"/>
        </p:scale>
        <p:origin x="36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B6F4D-0F8B-4261-8E19-E003CB1944C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93E6422-CCAD-40F7-BA65-EFEF73662BBF}">
      <dgm:prSet custT="1"/>
      <dgm:spPr/>
      <dgm:t>
        <a:bodyPr/>
        <a:lstStyle/>
        <a:p>
          <a:pPr>
            <a:defRPr cap="all"/>
          </a:pPr>
          <a:r>
            <a:rPr lang="en-AU" sz="2000" b="0" i="0" cap="none" dirty="0"/>
            <a:t>Strict timing requirements are driving up council costs</a:t>
          </a:r>
        </a:p>
        <a:p>
          <a:pPr>
            <a:defRPr cap="all"/>
          </a:pPr>
          <a:endParaRPr lang="en-US" sz="2000" cap="none" dirty="0"/>
        </a:p>
      </dgm:t>
    </dgm:pt>
    <dgm:pt modelId="{11D89465-D897-4E3E-973F-C3F45B358B26}" type="parTrans" cxnId="{DBA1035B-0D62-4D86-A64B-1B4A8EC9F7A8}">
      <dgm:prSet/>
      <dgm:spPr/>
      <dgm:t>
        <a:bodyPr/>
        <a:lstStyle/>
        <a:p>
          <a:endParaRPr lang="en-US"/>
        </a:p>
      </dgm:t>
    </dgm:pt>
    <dgm:pt modelId="{07E350C7-3D82-4949-ABEE-DF2C7FA86C6B}" type="sibTrans" cxnId="{DBA1035B-0D62-4D86-A64B-1B4A8EC9F7A8}">
      <dgm:prSet/>
      <dgm:spPr/>
      <dgm:t>
        <a:bodyPr/>
        <a:lstStyle/>
        <a:p>
          <a:endParaRPr lang="en-US"/>
        </a:p>
      </dgm:t>
    </dgm:pt>
    <dgm:pt modelId="{3999F54B-A0A9-4E48-A8A4-B8D4477E635B}">
      <dgm:prSet custT="1"/>
      <dgm:spPr/>
      <dgm:t>
        <a:bodyPr/>
        <a:lstStyle/>
        <a:p>
          <a:pPr>
            <a:defRPr cap="all"/>
          </a:pPr>
          <a:r>
            <a:rPr lang="en-AU" sz="2000" cap="none" dirty="0"/>
            <a:t>E</a:t>
          </a:r>
          <a:r>
            <a:rPr lang="en-AU" sz="2000" b="0" i="0" cap="none" dirty="0"/>
            <a:t>xcessive application and reporting requirements are draining council resources</a:t>
          </a:r>
          <a:endParaRPr lang="en-US" sz="2000" cap="none" dirty="0"/>
        </a:p>
      </dgm:t>
    </dgm:pt>
    <dgm:pt modelId="{709A2FDB-6FCA-44FF-B466-E740D5F68384}" type="parTrans" cxnId="{17F4EB76-184D-467F-A2AE-42EFD5F066B6}">
      <dgm:prSet/>
      <dgm:spPr/>
      <dgm:t>
        <a:bodyPr/>
        <a:lstStyle/>
        <a:p>
          <a:endParaRPr lang="en-US"/>
        </a:p>
      </dgm:t>
    </dgm:pt>
    <dgm:pt modelId="{2F61FD95-79E5-403F-950D-C2D244F5FE7A}" type="sibTrans" cxnId="{17F4EB76-184D-467F-A2AE-42EFD5F066B6}">
      <dgm:prSet/>
      <dgm:spPr/>
      <dgm:t>
        <a:bodyPr/>
        <a:lstStyle/>
        <a:p>
          <a:endParaRPr lang="en-US"/>
        </a:p>
      </dgm:t>
    </dgm:pt>
    <dgm:pt modelId="{D9805818-8BE6-4756-A334-47925E8DBC7B}">
      <dgm:prSet custT="1"/>
      <dgm:spPr/>
      <dgm:t>
        <a:bodyPr/>
        <a:lstStyle/>
        <a:p>
          <a:pPr>
            <a:defRPr cap="all"/>
          </a:pPr>
          <a:r>
            <a:rPr lang="en-AU" sz="2000" cap="none" dirty="0"/>
            <a:t>A bias towards new projects, not maintenance, is making the spending gap worse</a:t>
          </a:r>
          <a:endParaRPr lang="en-US" sz="2000" cap="none" dirty="0"/>
        </a:p>
      </dgm:t>
    </dgm:pt>
    <dgm:pt modelId="{4223C9BD-7B39-4420-849C-F621C885BCB2}" type="parTrans" cxnId="{F468804B-01C5-46C6-9507-21529D73242C}">
      <dgm:prSet/>
      <dgm:spPr/>
      <dgm:t>
        <a:bodyPr/>
        <a:lstStyle/>
        <a:p>
          <a:endParaRPr lang="en-US"/>
        </a:p>
      </dgm:t>
    </dgm:pt>
    <dgm:pt modelId="{C20835E0-8CDC-4EAA-B71E-FFE3B6D694F9}" type="sibTrans" cxnId="{F468804B-01C5-46C6-9507-21529D73242C}">
      <dgm:prSet/>
      <dgm:spPr/>
      <dgm:t>
        <a:bodyPr/>
        <a:lstStyle/>
        <a:p>
          <a:endParaRPr lang="en-US"/>
        </a:p>
      </dgm:t>
    </dgm:pt>
    <dgm:pt modelId="{2DA18793-AFF3-44EE-9BC9-5C247F853F09}" type="pres">
      <dgm:prSet presAssocID="{6DDB6F4D-0F8B-4261-8E19-E003CB1944C4}" presName="root" presStyleCnt="0">
        <dgm:presLayoutVars>
          <dgm:dir/>
          <dgm:resizeHandles val="exact"/>
        </dgm:presLayoutVars>
      </dgm:prSet>
      <dgm:spPr/>
    </dgm:pt>
    <dgm:pt modelId="{2DDFC4BA-9524-47E0-ACD6-2C038192F2B7}" type="pres">
      <dgm:prSet presAssocID="{893E6422-CCAD-40F7-BA65-EFEF73662BBF}" presName="compNode" presStyleCnt="0"/>
      <dgm:spPr/>
    </dgm:pt>
    <dgm:pt modelId="{5883B43E-EF35-4A37-992B-92DEEE16E285}" type="pres">
      <dgm:prSet presAssocID="{893E6422-CCAD-40F7-BA65-EFEF73662BBF}" presName="iconBgRect" presStyleLbl="bgShp" presStyleIdx="0" presStyleCnt="3"/>
      <dgm:spPr/>
    </dgm:pt>
    <dgm:pt modelId="{DE3B538A-C0C5-49E5-AC0A-302ABAF513E8}" type="pres">
      <dgm:prSet presAssocID="{893E6422-CCAD-40F7-BA65-EFEF73662B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pwatch with solid fill"/>
        </a:ext>
      </dgm:extLst>
    </dgm:pt>
    <dgm:pt modelId="{D097B426-1070-4B1A-A8BB-6D0ADA78F80D}" type="pres">
      <dgm:prSet presAssocID="{893E6422-CCAD-40F7-BA65-EFEF73662BBF}" presName="spaceRect" presStyleCnt="0"/>
      <dgm:spPr/>
    </dgm:pt>
    <dgm:pt modelId="{808DB525-6D58-4417-993C-1B32CEDEB1C0}" type="pres">
      <dgm:prSet presAssocID="{893E6422-CCAD-40F7-BA65-EFEF73662BBF}" presName="textRect" presStyleLbl="revTx" presStyleIdx="0" presStyleCnt="3">
        <dgm:presLayoutVars>
          <dgm:chMax val="1"/>
          <dgm:chPref val="1"/>
        </dgm:presLayoutVars>
      </dgm:prSet>
      <dgm:spPr/>
    </dgm:pt>
    <dgm:pt modelId="{A0C9E1C8-49F2-4957-9FEA-48CDED9FF0D0}" type="pres">
      <dgm:prSet presAssocID="{07E350C7-3D82-4949-ABEE-DF2C7FA86C6B}" presName="sibTrans" presStyleCnt="0"/>
      <dgm:spPr/>
    </dgm:pt>
    <dgm:pt modelId="{16796BF5-2C9B-421B-A195-C7167EE086FF}" type="pres">
      <dgm:prSet presAssocID="{3999F54B-A0A9-4E48-A8A4-B8D4477E635B}" presName="compNode" presStyleCnt="0"/>
      <dgm:spPr/>
    </dgm:pt>
    <dgm:pt modelId="{9798CEF0-CF96-460F-B524-0A19CC088ECA}" type="pres">
      <dgm:prSet presAssocID="{3999F54B-A0A9-4E48-A8A4-B8D4477E635B}" presName="iconBgRect" presStyleLbl="bgShp" presStyleIdx="1" presStyleCnt="3"/>
      <dgm:spPr/>
    </dgm:pt>
    <dgm:pt modelId="{BDDCC05A-2FEE-49C3-A882-17E1FA97AC9B}" type="pres">
      <dgm:prSet presAssocID="{3999F54B-A0A9-4E48-A8A4-B8D4477E635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C0462052-7E70-4281-AE29-99B4983E3AF3}" type="pres">
      <dgm:prSet presAssocID="{3999F54B-A0A9-4E48-A8A4-B8D4477E635B}" presName="spaceRect" presStyleCnt="0"/>
      <dgm:spPr/>
    </dgm:pt>
    <dgm:pt modelId="{F3BE411F-6222-4248-B64D-D2999084A9A7}" type="pres">
      <dgm:prSet presAssocID="{3999F54B-A0A9-4E48-A8A4-B8D4477E635B}" presName="textRect" presStyleLbl="revTx" presStyleIdx="1" presStyleCnt="3">
        <dgm:presLayoutVars>
          <dgm:chMax val="1"/>
          <dgm:chPref val="1"/>
        </dgm:presLayoutVars>
      </dgm:prSet>
      <dgm:spPr/>
    </dgm:pt>
    <dgm:pt modelId="{9F51EF2C-95BD-431F-8D94-2581058F73FF}" type="pres">
      <dgm:prSet presAssocID="{2F61FD95-79E5-403F-950D-C2D244F5FE7A}" presName="sibTrans" presStyleCnt="0"/>
      <dgm:spPr/>
    </dgm:pt>
    <dgm:pt modelId="{767BCE55-3F23-49B3-8644-01CA496CB579}" type="pres">
      <dgm:prSet presAssocID="{D9805818-8BE6-4756-A334-47925E8DBC7B}" presName="compNode" presStyleCnt="0"/>
      <dgm:spPr/>
    </dgm:pt>
    <dgm:pt modelId="{7701EB4C-343F-4CD5-A356-B1E549065C79}" type="pres">
      <dgm:prSet presAssocID="{D9805818-8BE6-4756-A334-47925E8DBC7B}" presName="iconBgRect" presStyleLbl="bgShp" presStyleIdx="2" presStyleCnt="3"/>
      <dgm:spPr/>
    </dgm:pt>
    <dgm:pt modelId="{848EDCC0-E95A-42C8-93CC-138A47CA1607}" type="pres">
      <dgm:prSet presAssocID="{D9805818-8BE6-4756-A334-47925E8DBC7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ement truck with solid fill"/>
        </a:ext>
      </dgm:extLst>
    </dgm:pt>
    <dgm:pt modelId="{53BD7341-E784-4507-B9C8-A89824AE4D1C}" type="pres">
      <dgm:prSet presAssocID="{D9805818-8BE6-4756-A334-47925E8DBC7B}" presName="spaceRect" presStyleCnt="0"/>
      <dgm:spPr/>
    </dgm:pt>
    <dgm:pt modelId="{0684BEB6-21AA-48F5-BFB7-F65C7C7F3F95}" type="pres">
      <dgm:prSet presAssocID="{D9805818-8BE6-4756-A334-47925E8DBC7B}" presName="textRect" presStyleLbl="revTx" presStyleIdx="2" presStyleCnt="3">
        <dgm:presLayoutVars>
          <dgm:chMax val="1"/>
          <dgm:chPref val="1"/>
        </dgm:presLayoutVars>
      </dgm:prSet>
      <dgm:spPr/>
    </dgm:pt>
  </dgm:ptLst>
  <dgm:cxnLst>
    <dgm:cxn modelId="{530D6714-B838-4461-B095-19543841BAB8}" type="presOf" srcId="{3999F54B-A0A9-4E48-A8A4-B8D4477E635B}" destId="{F3BE411F-6222-4248-B64D-D2999084A9A7}" srcOrd="0" destOrd="0" presId="urn:microsoft.com/office/officeart/2018/5/layout/IconCircleLabelList"/>
    <dgm:cxn modelId="{DBA1035B-0D62-4D86-A64B-1B4A8EC9F7A8}" srcId="{6DDB6F4D-0F8B-4261-8E19-E003CB1944C4}" destId="{893E6422-CCAD-40F7-BA65-EFEF73662BBF}" srcOrd="0" destOrd="0" parTransId="{11D89465-D897-4E3E-973F-C3F45B358B26}" sibTransId="{07E350C7-3D82-4949-ABEE-DF2C7FA86C6B}"/>
    <dgm:cxn modelId="{F468804B-01C5-46C6-9507-21529D73242C}" srcId="{6DDB6F4D-0F8B-4261-8E19-E003CB1944C4}" destId="{D9805818-8BE6-4756-A334-47925E8DBC7B}" srcOrd="2" destOrd="0" parTransId="{4223C9BD-7B39-4420-849C-F621C885BCB2}" sibTransId="{C20835E0-8CDC-4EAA-B71E-FFE3B6D694F9}"/>
    <dgm:cxn modelId="{3A32CF4B-1711-4452-9C9E-DECE5B9F7A22}" type="presOf" srcId="{893E6422-CCAD-40F7-BA65-EFEF73662BBF}" destId="{808DB525-6D58-4417-993C-1B32CEDEB1C0}" srcOrd="0" destOrd="0" presId="urn:microsoft.com/office/officeart/2018/5/layout/IconCircleLabelList"/>
    <dgm:cxn modelId="{17F4EB76-184D-467F-A2AE-42EFD5F066B6}" srcId="{6DDB6F4D-0F8B-4261-8E19-E003CB1944C4}" destId="{3999F54B-A0A9-4E48-A8A4-B8D4477E635B}" srcOrd="1" destOrd="0" parTransId="{709A2FDB-6FCA-44FF-B466-E740D5F68384}" sibTransId="{2F61FD95-79E5-403F-950D-C2D244F5FE7A}"/>
    <dgm:cxn modelId="{195F5F57-BF60-40EA-9329-FC546B2F0EC5}" type="presOf" srcId="{D9805818-8BE6-4756-A334-47925E8DBC7B}" destId="{0684BEB6-21AA-48F5-BFB7-F65C7C7F3F95}" srcOrd="0" destOrd="0" presId="urn:microsoft.com/office/officeart/2018/5/layout/IconCircleLabelList"/>
    <dgm:cxn modelId="{3F8CAE8D-0965-4F1B-A66D-BB24862546E5}" type="presOf" srcId="{6DDB6F4D-0F8B-4261-8E19-E003CB1944C4}" destId="{2DA18793-AFF3-44EE-9BC9-5C247F853F09}" srcOrd="0" destOrd="0" presId="urn:microsoft.com/office/officeart/2018/5/layout/IconCircleLabelList"/>
    <dgm:cxn modelId="{F939AAAE-B842-4F9C-892F-929E73855347}" type="presParOf" srcId="{2DA18793-AFF3-44EE-9BC9-5C247F853F09}" destId="{2DDFC4BA-9524-47E0-ACD6-2C038192F2B7}" srcOrd="0" destOrd="0" presId="urn:microsoft.com/office/officeart/2018/5/layout/IconCircleLabelList"/>
    <dgm:cxn modelId="{F2D282E1-EBBA-48B0-915D-DD7CB1AC1C96}" type="presParOf" srcId="{2DDFC4BA-9524-47E0-ACD6-2C038192F2B7}" destId="{5883B43E-EF35-4A37-992B-92DEEE16E285}" srcOrd="0" destOrd="0" presId="urn:microsoft.com/office/officeart/2018/5/layout/IconCircleLabelList"/>
    <dgm:cxn modelId="{A6FAB97D-E87C-4C18-95B2-22293F610A8C}" type="presParOf" srcId="{2DDFC4BA-9524-47E0-ACD6-2C038192F2B7}" destId="{DE3B538A-C0C5-49E5-AC0A-302ABAF513E8}" srcOrd="1" destOrd="0" presId="urn:microsoft.com/office/officeart/2018/5/layout/IconCircleLabelList"/>
    <dgm:cxn modelId="{BD7B2068-2D6F-449B-859A-F2001BAA3240}" type="presParOf" srcId="{2DDFC4BA-9524-47E0-ACD6-2C038192F2B7}" destId="{D097B426-1070-4B1A-A8BB-6D0ADA78F80D}" srcOrd="2" destOrd="0" presId="urn:microsoft.com/office/officeart/2018/5/layout/IconCircleLabelList"/>
    <dgm:cxn modelId="{B6782FA7-150E-4086-A159-F87D66D74E3F}" type="presParOf" srcId="{2DDFC4BA-9524-47E0-ACD6-2C038192F2B7}" destId="{808DB525-6D58-4417-993C-1B32CEDEB1C0}" srcOrd="3" destOrd="0" presId="urn:microsoft.com/office/officeart/2018/5/layout/IconCircleLabelList"/>
    <dgm:cxn modelId="{EC60EB1C-AE0A-46FB-9C9C-6DFB007FF7FD}" type="presParOf" srcId="{2DA18793-AFF3-44EE-9BC9-5C247F853F09}" destId="{A0C9E1C8-49F2-4957-9FEA-48CDED9FF0D0}" srcOrd="1" destOrd="0" presId="urn:microsoft.com/office/officeart/2018/5/layout/IconCircleLabelList"/>
    <dgm:cxn modelId="{F1D8B2FB-A70D-4C59-BBB5-1A0B71ACEF35}" type="presParOf" srcId="{2DA18793-AFF3-44EE-9BC9-5C247F853F09}" destId="{16796BF5-2C9B-421B-A195-C7167EE086FF}" srcOrd="2" destOrd="0" presId="urn:microsoft.com/office/officeart/2018/5/layout/IconCircleLabelList"/>
    <dgm:cxn modelId="{6EF43A55-7AE4-4169-A84B-35614B5AB3FC}" type="presParOf" srcId="{16796BF5-2C9B-421B-A195-C7167EE086FF}" destId="{9798CEF0-CF96-460F-B524-0A19CC088ECA}" srcOrd="0" destOrd="0" presId="urn:microsoft.com/office/officeart/2018/5/layout/IconCircleLabelList"/>
    <dgm:cxn modelId="{934B6325-821E-4603-812A-52C9B73BE33A}" type="presParOf" srcId="{16796BF5-2C9B-421B-A195-C7167EE086FF}" destId="{BDDCC05A-2FEE-49C3-A882-17E1FA97AC9B}" srcOrd="1" destOrd="0" presId="urn:microsoft.com/office/officeart/2018/5/layout/IconCircleLabelList"/>
    <dgm:cxn modelId="{ADC2A0FF-C608-4555-ABE5-0E2C2A7237F7}" type="presParOf" srcId="{16796BF5-2C9B-421B-A195-C7167EE086FF}" destId="{C0462052-7E70-4281-AE29-99B4983E3AF3}" srcOrd="2" destOrd="0" presId="urn:microsoft.com/office/officeart/2018/5/layout/IconCircleLabelList"/>
    <dgm:cxn modelId="{A7E0A00A-0667-44A7-B747-FDBC559B6960}" type="presParOf" srcId="{16796BF5-2C9B-421B-A195-C7167EE086FF}" destId="{F3BE411F-6222-4248-B64D-D2999084A9A7}" srcOrd="3" destOrd="0" presId="urn:microsoft.com/office/officeart/2018/5/layout/IconCircleLabelList"/>
    <dgm:cxn modelId="{F8E236DD-B1F4-4CEB-92DE-8288B37F79B1}" type="presParOf" srcId="{2DA18793-AFF3-44EE-9BC9-5C247F853F09}" destId="{9F51EF2C-95BD-431F-8D94-2581058F73FF}" srcOrd="3" destOrd="0" presId="urn:microsoft.com/office/officeart/2018/5/layout/IconCircleLabelList"/>
    <dgm:cxn modelId="{FD3AFD99-3760-4E73-B8DA-449983B82BD5}" type="presParOf" srcId="{2DA18793-AFF3-44EE-9BC9-5C247F853F09}" destId="{767BCE55-3F23-49B3-8644-01CA496CB579}" srcOrd="4" destOrd="0" presId="urn:microsoft.com/office/officeart/2018/5/layout/IconCircleLabelList"/>
    <dgm:cxn modelId="{A8377B95-2891-4FE0-AD0A-5D4E92F34066}" type="presParOf" srcId="{767BCE55-3F23-49B3-8644-01CA496CB579}" destId="{7701EB4C-343F-4CD5-A356-B1E549065C79}" srcOrd="0" destOrd="0" presId="urn:microsoft.com/office/officeart/2018/5/layout/IconCircleLabelList"/>
    <dgm:cxn modelId="{B024539A-02E2-4E55-AC39-758A4C43FA66}" type="presParOf" srcId="{767BCE55-3F23-49B3-8644-01CA496CB579}" destId="{848EDCC0-E95A-42C8-93CC-138A47CA1607}" srcOrd="1" destOrd="0" presId="urn:microsoft.com/office/officeart/2018/5/layout/IconCircleLabelList"/>
    <dgm:cxn modelId="{6342D5DB-D2C6-462D-80EC-615DFF1B823A}" type="presParOf" srcId="{767BCE55-3F23-49B3-8644-01CA496CB579}" destId="{53BD7341-E784-4507-B9C8-A89824AE4D1C}" srcOrd="2" destOrd="0" presId="urn:microsoft.com/office/officeart/2018/5/layout/IconCircleLabelList"/>
    <dgm:cxn modelId="{3CEB93D9-D6B7-4171-A583-46611AC3545D}" type="presParOf" srcId="{767BCE55-3F23-49B3-8644-01CA496CB579}" destId="{0684BEB6-21AA-48F5-BFB7-F65C7C7F3F9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AC649-007F-4C09-8AA8-D77D8CE5AC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6C081A5-2171-4694-97D4-38CD167E0839}">
      <dgm:prSet/>
      <dgm:spPr/>
      <dgm:t>
        <a:bodyPr/>
        <a:lstStyle/>
        <a:p>
          <a:r>
            <a:rPr lang="en-AU"/>
            <a:t>Staffing</a:t>
          </a:r>
          <a:endParaRPr lang="en-US"/>
        </a:p>
      </dgm:t>
    </dgm:pt>
    <dgm:pt modelId="{E4CC65AE-4015-48E0-9A82-825B5F7ADC58}" type="parTrans" cxnId="{06AA6F0D-9F58-4CE8-9CCD-1CF5F9980D4B}">
      <dgm:prSet/>
      <dgm:spPr/>
      <dgm:t>
        <a:bodyPr/>
        <a:lstStyle/>
        <a:p>
          <a:endParaRPr lang="en-US"/>
        </a:p>
      </dgm:t>
    </dgm:pt>
    <dgm:pt modelId="{1D26C55E-2718-44AF-A46C-2C729CF265DF}" type="sibTrans" cxnId="{06AA6F0D-9F58-4CE8-9CCD-1CF5F9980D4B}">
      <dgm:prSet/>
      <dgm:spPr/>
      <dgm:t>
        <a:bodyPr/>
        <a:lstStyle/>
        <a:p>
          <a:endParaRPr lang="en-US"/>
        </a:p>
      </dgm:t>
    </dgm:pt>
    <dgm:pt modelId="{C5A8FBD7-C46F-48D5-B7E8-F697691A59D1}">
      <dgm:prSet/>
      <dgm:spPr/>
      <dgm:t>
        <a:bodyPr/>
        <a:lstStyle/>
        <a:p>
          <a:r>
            <a:rPr lang="en-AU"/>
            <a:t>Data</a:t>
          </a:r>
          <a:endParaRPr lang="en-US"/>
        </a:p>
      </dgm:t>
    </dgm:pt>
    <dgm:pt modelId="{4953A1B7-6598-4F6D-9746-9B7E5A656570}" type="parTrans" cxnId="{4C67416C-7271-4D6F-84F5-2A25DCBF5588}">
      <dgm:prSet/>
      <dgm:spPr/>
      <dgm:t>
        <a:bodyPr/>
        <a:lstStyle/>
        <a:p>
          <a:endParaRPr lang="en-US"/>
        </a:p>
      </dgm:t>
    </dgm:pt>
    <dgm:pt modelId="{EF9F4B46-F78F-4A28-BA56-C1CDFEB8927C}" type="sibTrans" cxnId="{4C67416C-7271-4D6F-84F5-2A25DCBF5588}">
      <dgm:prSet/>
      <dgm:spPr/>
      <dgm:t>
        <a:bodyPr/>
        <a:lstStyle/>
        <a:p>
          <a:endParaRPr lang="en-US"/>
        </a:p>
      </dgm:t>
    </dgm:pt>
    <dgm:pt modelId="{8B9B4525-9C52-4E97-A15A-0B9E303DAF7F}">
      <dgm:prSet/>
      <dgm:spPr/>
      <dgm:t>
        <a:bodyPr/>
        <a:lstStyle/>
        <a:p>
          <a:r>
            <a:rPr lang="en-AU"/>
            <a:t>Technology</a:t>
          </a:r>
          <a:endParaRPr lang="en-US"/>
        </a:p>
      </dgm:t>
    </dgm:pt>
    <dgm:pt modelId="{688BBA17-9CDC-43FF-81BE-5EEB07C8D88E}" type="parTrans" cxnId="{9CACABA4-7FA8-4C84-A296-6CE0B08A4AC9}">
      <dgm:prSet/>
      <dgm:spPr/>
      <dgm:t>
        <a:bodyPr/>
        <a:lstStyle/>
        <a:p>
          <a:endParaRPr lang="en-US"/>
        </a:p>
      </dgm:t>
    </dgm:pt>
    <dgm:pt modelId="{3E110DA8-0B21-444F-BE5B-82AED7039434}" type="sibTrans" cxnId="{9CACABA4-7FA8-4C84-A296-6CE0B08A4AC9}">
      <dgm:prSet/>
      <dgm:spPr/>
      <dgm:t>
        <a:bodyPr/>
        <a:lstStyle/>
        <a:p>
          <a:endParaRPr lang="en-US"/>
        </a:p>
      </dgm:t>
    </dgm:pt>
    <dgm:pt modelId="{C383E290-9562-46B2-8C1E-EBACB34C3780}" type="pres">
      <dgm:prSet presAssocID="{C64AC649-007F-4C09-8AA8-D77D8CE5AC7C}" presName="root" presStyleCnt="0">
        <dgm:presLayoutVars>
          <dgm:dir/>
          <dgm:resizeHandles val="exact"/>
        </dgm:presLayoutVars>
      </dgm:prSet>
      <dgm:spPr/>
    </dgm:pt>
    <dgm:pt modelId="{8D458F87-3D0B-43C0-B9D0-2349183258B1}" type="pres">
      <dgm:prSet presAssocID="{46C081A5-2171-4694-97D4-38CD167E0839}" presName="compNode" presStyleCnt="0"/>
      <dgm:spPr/>
    </dgm:pt>
    <dgm:pt modelId="{AD44153C-F1FA-466B-AE93-39976ED1DF27}" type="pres">
      <dgm:prSet presAssocID="{46C081A5-2171-4694-97D4-38CD167E0839}" presName="bgRect" presStyleLbl="bgShp" presStyleIdx="0" presStyleCnt="3"/>
      <dgm:spPr/>
    </dgm:pt>
    <dgm:pt modelId="{0BB64BEE-55EC-4DE4-A880-E475CFDCE646}" type="pres">
      <dgm:prSet presAssocID="{46C081A5-2171-4694-97D4-38CD167E08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9F4713FD-3FD1-4B20-8136-311A97780BFE}" type="pres">
      <dgm:prSet presAssocID="{46C081A5-2171-4694-97D4-38CD167E0839}" presName="spaceRect" presStyleCnt="0"/>
      <dgm:spPr/>
    </dgm:pt>
    <dgm:pt modelId="{C85E8902-D29E-4CE5-B85D-99C6D4CC0338}" type="pres">
      <dgm:prSet presAssocID="{46C081A5-2171-4694-97D4-38CD167E0839}" presName="parTx" presStyleLbl="revTx" presStyleIdx="0" presStyleCnt="3">
        <dgm:presLayoutVars>
          <dgm:chMax val="0"/>
          <dgm:chPref val="0"/>
        </dgm:presLayoutVars>
      </dgm:prSet>
      <dgm:spPr/>
    </dgm:pt>
    <dgm:pt modelId="{1B7DAD61-481B-4646-B298-6FA69A1ABB32}" type="pres">
      <dgm:prSet presAssocID="{1D26C55E-2718-44AF-A46C-2C729CF265DF}" presName="sibTrans" presStyleCnt="0"/>
      <dgm:spPr/>
    </dgm:pt>
    <dgm:pt modelId="{A9F334F5-9737-47A7-99E8-F27D12367B4B}" type="pres">
      <dgm:prSet presAssocID="{C5A8FBD7-C46F-48D5-B7E8-F697691A59D1}" presName="compNode" presStyleCnt="0"/>
      <dgm:spPr/>
    </dgm:pt>
    <dgm:pt modelId="{75E782AA-2FBF-4D4B-9CBC-4287AB73DEB9}" type="pres">
      <dgm:prSet presAssocID="{C5A8FBD7-C46F-48D5-B7E8-F697691A59D1}" presName="bgRect" presStyleLbl="bgShp" presStyleIdx="1" presStyleCnt="3"/>
      <dgm:spPr/>
    </dgm:pt>
    <dgm:pt modelId="{9537CF2F-0BED-4766-8A4A-8BD50A84A0C6}" type="pres">
      <dgm:prSet presAssocID="{C5A8FBD7-C46F-48D5-B7E8-F697691A59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C4D028DA-D0EA-49AA-B29F-9BA1C4EC35DB}" type="pres">
      <dgm:prSet presAssocID="{C5A8FBD7-C46F-48D5-B7E8-F697691A59D1}" presName="spaceRect" presStyleCnt="0"/>
      <dgm:spPr/>
    </dgm:pt>
    <dgm:pt modelId="{79866443-CB9D-41D7-AB55-2EF5141469DB}" type="pres">
      <dgm:prSet presAssocID="{C5A8FBD7-C46F-48D5-B7E8-F697691A59D1}" presName="parTx" presStyleLbl="revTx" presStyleIdx="1" presStyleCnt="3">
        <dgm:presLayoutVars>
          <dgm:chMax val="0"/>
          <dgm:chPref val="0"/>
        </dgm:presLayoutVars>
      </dgm:prSet>
      <dgm:spPr/>
    </dgm:pt>
    <dgm:pt modelId="{D4FBD679-FF87-4B39-8E1E-A600E2BF390B}" type="pres">
      <dgm:prSet presAssocID="{EF9F4B46-F78F-4A28-BA56-C1CDFEB8927C}" presName="sibTrans" presStyleCnt="0"/>
      <dgm:spPr/>
    </dgm:pt>
    <dgm:pt modelId="{0AA660EC-AE36-47E2-8195-B480313D4BBA}" type="pres">
      <dgm:prSet presAssocID="{8B9B4525-9C52-4E97-A15A-0B9E303DAF7F}" presName="compNode" presStyleCnt="0"/>
      <dgm:spPr/>
    </dgm:pt>
    <dgm:pt modelId="{F44B40AE-2DEB-41DC-A8CF-670B19A259C4}" type="pres">
      <dgm:prSet presAssocID="{8B9B4525-9C52-4E97-A15A-0B9E303DAF7F}" presName="bgRect" presStyleLbl="bgShp" presStyleIdx="2" presStyleCnt="3"/>
      <dgm:spPr/>
    </dgm:pt>
    <dgm:pt modelId="{9DBB550E-1B49-4001-9684-FD2EB33AFD31}" type="pres">
      <dgm:prSet presAssocID="{8B9B4525-9C52-4E97-A15A-0B9E303DAF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ayers Design outline"/>
        </a:ext>
      </dgm:extLst>
    </dgm:pt>
    <dgm:pt modelId="{B64E0A7F-3D04-4185-87EA-FA69AA9EB7C1}" type="pres">
      <dgm:prSet presAssocID="{8B9B4525-9C52-4E97-A15A-0B9E303DAF7F}" presName="spaceRect" presStyleCnt="0"/>
      <dgm:spPr/>
    </dgm:pt>
    <dgm:pt modelId="{1F4D251E-23D0-4EC6-AB64-F37CDF4E360C}" type="pres">
      <dgm:prSet presAssocID="{8B9B4525-9C52-4E97-A15A-0B9E303DAF7F}" presName="parTx" presStyleLbl="revTx" presStyleIdx="2" presStyleCnt="3">
        <dgm:presLayoutVars>
          <dgm:chMax val="0"/>
          <dgm:chPref val="0"/>
        </dgm:presLayoutVars>
      </dgm:prSet>
      <dgm:spPr/>
    </dgm:pt>
  </dgm:ptLst>
  <dgm:cxnLst>
    <dgm:cxn modelId="{06AA6F0D-9F58-4CE8-9CCD-1CF5F9980D4B}" srcId="{C64AC649-007F-4C09-8AA8-D77D8CE5AC7C}" destId="{46C081A5-2171-4694-97D4-38CD167E0839}" srcOrd="0" destOrd="0" parTransId="{E4CC65AE-4015-48E0-9A82-825B5F7ADC58}" sibTransId="{1D26C55E-2718-44AF-A46C-2C729CF265DF}"/>
    <dgm:cxn modelId="{52A51261-EB73-4D3E-A217-FEFC6C0A5583}" type="presOf" srcId="{8B9B4525-9C52-4E97-A15A-0B9E303DAF7F}" destId="{1F4D251E-23D0-4EC6-AB64-F37CDF4E360C}" srcOrd="0" destOrd="0" presId="urn:microsoft.com/office/officeart/2018/2/layout/IconVerticalSolidList"/>
    <dgm:cxn modelId="{4C67416C-7271-4D6F-84F5-2A25DCBF5588}" srcId="{C64AC649-007F-4C09-8AA8-D77D8CE5AC7C}" destId="{C5A8FBD7-C46F-48D5-B7E8-F697691A59D1}" srcOrd="1" destOrd="0" parTransId="{4953A1B7-6598-4F6D-9746-9B7E5A656570}" sibTransId="{EF9F4B46-F78F-4A28-BA56-C1CDFEB8927C}"/>
    <dgm:cxn modelId="{9CACABA4-7FA8-4C84-A296-6CE0B08A4AC9}" srcId="{C64AC649-007F-4C09-8AA8-D77D8CE5AC7C}" destId="{8B9B4525-9C52-4E97-A15A-0B9E303DAF7F}" srcOrd="2" destOrd="0" parTransId="{688BBA17-9CDC-43FF-81BE-5EEB07C8D88E}" sibTransId="{3E110DA8-0B21-444F-BE5B-82AED7039434}"/>
    <dgm:cxn modelId="{8781B1B5-ACF8-40A9-A5C2-F37C0AB3C470}" type="presOf" srcId="{C64AC649-007F-4C09-8AA8-D77D8CE5AC7C}" destId="{C383E290-9562-46B2-8C1E-EBACB34C3780}" srcOrd="0" destOrd="0" presId="urn:microsoft.com/office/officeart/2018/2/layout/IconVerticalSolidList"/>
    <dgm:cxn modelId="{B6947FD1-A217-4F9E-A9E5-287AAADFD2DE}" type="presOf" srcId="{46C081A5-2171-4694-97D4-38CD167E0839}" destId="{C85E8902-D29E-4CE5-B85D-99C6D4CC0338}" srcOrd="0" destOrd="0" presId="urn:microsoft.com/office/officeart/2018/2/layout/IconVerticalSolidList"/>
    <dgm:cxn modelId="{0A1707FE-8C0D-497C-AECC-E6ABC459F009}" type="presOf" srcId="{C5A8FBD7-C46F-48D5-B7E8-F697691A59D1}" destId="{79866443-CB9D-41D7-AB55-2EF5141469DB}" srcOrd="0" destOrd="0" presId="urn:microsoft.com/office/officeart/2018/2/layout/IconVerticalSolidList"/>
    <dgm:cxn modelId="{C00DA9E4-22B2-40B3-850A-4D6F1CAB8163}" type="presParOf" srcId="{C383E290-9562-46B2-8C1E-EBACB34C3780}" destId="{8D458F87-3D0B-43C0-B9D0-2349183258B1}" srcOrd="0" destOrd="0" presId="urn:microsoft.com/office/officeart/2018/2/layout/IconVerticalSolidList"/>
    <dgm:cxn modelId="{70B2F335-347E-4C82-BFC1-83E75EF1EAF2}" type="presParOf" srcId="{8D458F87-3D0B-43C0-B9D0-2349183258B1}" destId="{AD44153C-F1FA-466B-AE93-39976ED1DF27}" srcOrd="0" destOrd="0" presId="urn:microsoft.com/office/officeart/2018/2/layout/IconVerticalSolidList"/>
    <dgm:cxn modelId="{665C6FC5-1F3F-4486-9F68-C321BCEDF7A0}" type="presParOf" srcId="{8D458F87-3D0B-43C0-B9D0-2349183258B1}" destId="{0BB64BEE-55EC-4DE4-A880-E475CFDCE646}" srcOrd="1" destOrd="0" presId="urn:microsoft.com/office/officeart/2018/2/layout/IconVerticalSolidList"/>
    <dgm:cxn modelId="{6BC843D0-76DB-41F9-84A1-DC3602FDBA2D}" type="presParOf" srcId="{8D458F87-3D0B-43C0-B9D0-2349183258B1}" destId="{9F4713FD-3FD1-4B20-8136-311A97780BFE}" srcOrd="2" destOrd="0" presId="urn:microsoft.com/office/officeart/2018/2/layout/IconVerticalSolidList"/>
    <dgm:cxn modelId="{877D34CA-8E84-48B1-94B7-A5FB57A9FE92}" type="presParOf" srcId="{8D458F87-3D0B-43C0-B9D0-2349183258B1}" destId="{C85E8902-D29E-4CE5-B85D-99C6D4CC0338}" srcOrd="3" destOrd="0" presId="urn:microsoft.com/office/officeart/2018/2/layout/IconVerticalSolidList"/>
    <dgm:cxn modelId="{62A3E5D0-D06F-4A05-A78B-5B182EE58EF5}" type="presParOf" srcId="{C383E290-9562-46B2-8C1E-EBACB34C3780}" destId="{1B7DAD61-481B-4646-B298-6FA69A1ABB32}" srcOrd="1" destOrd="0" presId="urn:microsoft.com/office/officeart/2018/2/layout/IconVerticalSolidList"/>
    <dgm:cxn modelId="{F0A4F4CB-D1B4-4893-840D-57EF4B986F15}" type="presParOf" srcId="{C383E290-9562-46B2-8C1E-EBACB34C3780}" destId="{A9F334F5-9737-47A7-99E8-F27D12367B4B}" srcOrd="2" destOrd="0" presId="urn:microsoft.com/office/officeart/2018/2/layout/IconVerticalSolidList"/>
    <dgm:cxn modelId="{75FEFB75-4256-4CD8-8E2D-35C20D869499}" type="presParOf" srcId="{A9F334F5-9737-47A7-99E8-F27D12367B4B}" destId="{75E782AA-2FBF-4D4B-9CBC-4287AB73DEB9}" srcOrd="0" destOrd="0" presId="urn:microsoft.com/office/officeart/2018/2/layout/IconVerticalSolidList"/>
    <dgm:cxn modelId="{FA2B6199-6616-4409-A0BD-7E7A58C59A40}" type="presParOf" srcId="{A9F334F5-9737-47A7-99E8-F27D12367B4B}" destId="{9537CF2F-0BED-4766-8A4A-8BD50A84A0C6}" srcOrd="1" destOrd="0" presId="urn:microsoft.com/office/officeart/2018/2/layout/IconVerticalSolidList"/>
    <dgm:cxn modelId="{817F826A-9CF4-4490-B786-43E814C89359}" type="presParOf" srcId="{A9F334F5-9737-47A7-99E8-F27D12367B4B}" destId="{C4D028DA-D0EA-49AA-B29F-9BA1C4EC35DB}" srcOrd="2" destOrd="0" presId="urn:microsoft.com/office/officeart/2018/2/layout/IconVerticalSolidList"/>
    <dgm:cxn modelId="{4837C27A-522A-40FC-9CF5-8CFEEA1D70DC}" type="presParOf" srcId="{A9F334F5-9737-47A7-99E8-F27D12367B4B}" destId="{79866443-CB9D-41D7-AB55-2EF5141469DB}" srcOrd="3" destOrd="0" presId="urn:microsoft.com/office/officeart/2018/2/layout/IconVerticalSolidList"/>
    <dgm:cxn modelId="{224DB408-4960-4E1A-80E8-D3B2DA6D2C94}" type="presParOf" srcId="{C383E290-9562-46B2-8C1E-EBACB34C3780}" destId="{D4FBD679-FF87-4B39-8E1E-A600E2BF390B}" srcOrd="3" destOrd="0" presId="urn:microsoft.com/office/officeart/2018/2/layout/IconVerticalSolidList"/>
    <dgm:cxn modelId="{98B53138-27E2-4902-A604-245E002244BB}" type="presParOf" srcId="{C383E290-9562-46B2-8C1E-EBACB34C3780}" destId="{0AA660EC-AE36-47E2-8195-B480313D4BBA}" srcOrd="4" destOrd="0" presId="urn:microsoft.com/office/officeart/2018/2/layout/IconVerticalSolidList"/>
    <dgm:cxn modelId="{B453BD90-144A-414D-8BB2-DB168B1E2047}" type="presParOf" srcId="{0AA660EC-AE36-47E2-8195-B480313D4BBA}" destId="{F44B40AE-2DEB-41DC-A8CF-670B19A259C4}" srcOrd="0" destOrd="0" presId="urn:microsoft.com/office/officeart/2018/2/layout/IconVerticalSolidList"/>
    <dgm:cxn modelId="{868882A3-CB35-45A6-933B-6AF2494D0A6D}" type="presParOf" srcId="{0AA660EC-AE36-47E2-8195-B480313D4BBA}" destId="{9DBB550E-1B49-4001-9684-FD2EB33AFD31}" srcOrd="1" destOrd="0" presId="urn:microsoft.com/office/officeart/2018/2/layout/IconVerticalSolidList"/>
    <dgm:cxn modelId="{D2F662AC-E181-48C9-B417-B8661C269733}" type="presParOf" srcId="{0AA660EC-AE36-47E2-8195-B480313D4BBA}" destId="{B64E0A7F-3D04-4185-87EA-FA69AA9EB7C1}" srcOrd="2" destOrd="0" presId="urn:microsoft.com/office/officeart/2018/2/layout/IconVerticalSolidList"/>
    <dgm:cxn modelId="{8C6ED8B4-5F14-4775-A35C-F7C7E5C794EE}" type="presParOf" srcId="{0AA660EC-AE36-47E2-8195-B480313D4BBA}" destId="{1F4D251E-23D0-4EC6-AB64-F37CDF4E36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3B43E-EF35-4A37-992B-92DEEE16E285}">
      <dsp:nvSpPr>
        <dsp:cNvPr id="0" name=""/>
        <dsp:cNvSpPr/>
      </dsp:nvSpPr>
      <dsp:spPr>
        <a:xfrm>
          <a:off x="704265" y="595631"/>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B538A-C0C5-49E5-AC0A-302ABAF513E8}">
      <dsp:nvSpPr>
        <dsp:cNvPr id="0" name=""/>
        <dsp:cNvSpPr/>
      </dsp:nvSpPr>
      <dsp:spPr>
        <a:xfrm>
          <a:off x="1143015" y="1034381"/>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DB525-6D58-4417-993C-1B32CEDEB1C0}">
      <dsp:nvSpPr>
        <dsp:cNvPr id="0" name=""/>
        <dsp:cNvSpPr/>
      </dsp:nvSpPr>
      <dsp:spPr>
        <a:xfrm>
          <a:off x="46140" y="3295631"/>
          <a:ext cx="33750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AU" sz="2000" b="0" i="0" kern="1200" cap="none" dirty="0"/>
            <a:t>Strict timing requirements are driving up council costs</a:t>
          </a:r>
        </a:p>
        <a:p>
          <a:pPr marL="0" lvl="0" indent="0" algn="ctr" defTabSz="889000">
            <a:lnSpc>
              <a:spcPct val="90000"/>
            </a:lnSpc>
            <a:spcBef>
              <a:spcPct val="0"/>
            </a:spcBef>
            <a:spcAft>
              <a:spcPct val="35000"/>
            </a:spcAft>
            <a:buNone/>
            <a:defRPr cap="all"/>
          </a:pPr>
          <a:endParaRPr lang="en-US" sz="2000" kern="1200" cap="none" dirty="0"/>
        </a:p>
      </dsp:txBody>
      <dsp:txXfrm>
        <a:off x="46140" y="3295631"/>
        <a:ext cx="3375000" cy="945000"/>
      </dsp:txXfrm>
    </dsp:sp>
    <dsp:sp modelId="{9798CEF0-CF96-460F-B524-0A19CC088ECA}">
      <dsp:nvSpPr>
        <dsp:cNvPr id="0" name=""/>
        <dsp:cNvSpPr/>
      </dsp:nvSpPr>
      <dsp:spPr>
        <a:xfrm>
          <a:off x="4669890" y="595631"/>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CC05A-2FEE-49C3-A882-17E1FA97AC9B}">
      <dsp:nvSpPr>
        <dsp:cNvPr id="0" name=""/>
        <dsp:cNvSpPr/>
      </dsp:nvSpPr>
      <dsp:spPr>
        <a:xfrm>
          <a:off x="5108640" y="1034381"/>
          <a:ext cx="1181250" cy="11812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E411F-6222-4248-B64D-D2999084A9A7}">
      <dsp:nvSpPr>
        <dsp:cNvPr id="0" name=""/>
        <dsp:cNvSpPr/>
      </dsp:nvSpPr>
      <dsp:spPr>
        <a:xfrm>
          <a:off x="4011765" y="3295631"/>
          <a:ext cx="33750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AU" sz="2000" kern="1200" cap="none" dirty="0"/>
            <a:t>E</a:t>
          </a:r>
          <a:r>
            <a:rPr lang="en-AU" sz="2000" b="0" i="0" kern="1200" cap="none" dirty="0"/>
            <a:t>xcessive application and reporting requirements are draining council resources</a:t>
          </a:r>
          <a:endParaRPr lang="en-US" sz="2000" kern="1200" cap="none" dirty="0"/>
        </a:p>
      </dsp:txBody>
      <dsp:txXfrm>
        <a:off x="4011765" y="3295631"/>
        <a:ext cx="3375000" cy="945000"/>
      </dsp:txXfrm>
    </dsp:sp>
    <dsp:sp modelId="{7701EB4C-343F-4CD5-A356-B1E549065C79}">
      <dsp:nvSpPr>
        <dsp:cNvPr id="0" name=""/>
        <dsp:cNvSpPr/>
      </dsp:nvSpPr>
      <dsp:spPr>
        <a:xfrm>
          <a:off x="8635515" y="595631"/>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EDCC0-E95A-42C8-93CC-138A47CA1607}">
      <dsp:nvSpPr>
        <dsp:cNvPr id="0" name=""/>
        <dsp:cNvSpPr/>
      </dsp:nvSpPr>
      <dsp:spPr>
        <a:xfrm>
          <a:off x="9074265" y="1034381"/>
          <a:ext cx="1181250" cy="11812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4BEB6-21AA-48F5-BFB7-F65C7C7F3F95}">
      <dsp:nvSpPr>
        <dsp:cNvPr id="0" name=""/>
        <dsp:cNvSpPr/>
      </dsp:nvSpPr>
      <dsp:spPr>
        <a:xfrm>
          <a:off x="7977390" y="3295631"/>
          <a:ext cx="33750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AU" sz="2000" kern="1200" cap="none" dirty="0"/>
            <a:t>A bias towards new projects, not maintenance, is making the spending gap worse</a:t>
          </a:r>
          <a:endParaRPr lang="en-US" sz="2000" kern="1200" cap="none" dirty="0"/>
        </a:p>
      </dsp:txBody>
      <dsp:txXfrm>
        <a:off x="7977390" y="3295631"/>
        <a:ext cx="3375000" cy="9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4153C-F1FA-466B-AE93-39976ED1DF27}">
      <dsp:nvSpPr>
        <dsp:cNvPr id="0" name=""/>
        <dsp:cNvSpPr/>
      </dsp:nvSpPr>
      <dsp:spPr>
        <a:xfrm>
          <a:off x="0" y="590"/>
          <a:ext cx="11398531" cy="1381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64BEE-55EC-4DE4-A880-E475CFDCE646}">
      <dsp:nvSpPr>
        <dsp:cNvPr id="0" name=""/>
        <dsp:cNvSpPr/>
      </dsp:nvSpPr>
      <dsp:spPr>
        <a:xfrm>
          <a:off x="417889" y="311417"/>
          <a:ext cx="759798" cy="7597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5E8902-D29E-4CE5-B85D-99C6D4CC0338}">
      <dsp:nvSpPr>
        <dsp:cNvPr id="0" name=""/>
        <dsp:cNvSpPr/>
      </dsp:nvSpPr>
      <dsp:spPr>
        <a:xfrm>
          <a:off x="1595577" y="590"/>
          <a:ext cx="9802953" cy="1381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04" tIns="146204" rIns="146204" bIns="146204" numCol="1" spcCol="1270" anchor="ctr" anchorCtr="0">
          <a:noAutofit/>
        </a:bodyPr>
        <a:lstStyle/>
        <a:p>
          <a:pPr marL="0" lvl="0" indent="0" algn="l" defTabSz="1111250">
            <a:lnSpc>
              <a:spcPct val="90000"/>
            </a:lnSpc>
            <a:spcBef>
              <a:spcPct val="0"/>
            </a:spcBef>
            <a:spcAft>
              <a:spcPct val="35000"/>
            </a:spcAft>
            <a:buNone/>
          </a:pPr>
          <a:r>
            <a:rPr lang="en-AU" sz="2500" kern="1200"/>
            <a:t>Staffing</a:t>
          </a:r>
          <a:endParaRPr lang="en-US" sz="2500" kern="1200"/>
        </a:p>
      </dsp:txBody>
      <dsp:txXfrm>
        <a:off x="1595577" y="590"/>
        <a:ext cx="9802953" cy="1381452"/>
      </dsp:txXfrm>
    </dsp:sp>
    <dsp:sp modelId="{75E782AA-2FBF-4D4B-9CBC-4287AB73DEB9}">
      <dsp:nvSpPr>
        <dsp:cNvPr id="0" name=""/>
        <dsp:cNvSpPr/>
      </dsp:nvSpPr>
      <dsp:spPr>
        <a:xfrm>
          <a:off x="0" y="1727405"/>
          <a:ext cx="11398531" cy="1381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7CF2F-0BED-4766-8A4A-8BD50A84A0C6}">
      <dsp:nvSpPr>
        <dsp:cNvPr id="0" name=""/>
        <dsp:cNvSpPr/>
      </dsp:nvSpPr>
      <dsp:spPr>
        <a:xfrm>
          <a:off x="417889" y="2038232"/>
          <a:ext cx="759798" cy="7597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866443-CB9D-41D7-AB55-2EF5141469DB}">
      <dsp:nvSpPr>
        <dsp:cNvPr id="0" name=""/>
        <dsp:cNvSpPr/>
      </dsp:nvSpPr>
      <dsp:spPr>
        <a:xfrm>
          <a:off x="1595577" y="1727405"/>
          <a:ext cx="9802953" cy="1381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04" tIns="146204" rIns="146204" bIns="146204" numCol="1" spcCol="1270" anchor="ctr" anchorCtr="0">
          <a:noAutofit/>
        </a:bodyPr>
        <a:lstStyle/>
        <a:p>
          <a:pPr marL="0" lvl="0" indent="0" algn="l" defTabSz="1111250">
            <a:lnSpc>
              <a:spcPct val="90000"/>
            </a:lnSpc>
            <a:spcBef>
              <a:spcPct val="0"/>
            </a:spcBef>
            <a:spcAft>
              <a:spcPct val="35000"/>
            </a:spcAft>
            <a:buNone/>
          </a:pPr>
          <a:r>
            <a:rPr lang="en-AU" sz="2500" kern="1200"/>
            <a:t>Data</a:t>
          </a:r>
          <a:endParaRPr lang="en-US" sz="2500" kern="1200"/>
        </a:p>
      </dsp:txBody>
      <dsp:txXfrm>
        <a:off x="1595577" y="1727405"/>
        <a:ext cx="9802953" cy="1381452"/>
      </dsp:txXfrm>
    </dsp:sp>
    <dsp:sp modelId="{F44B40AE-2DEB-41DC-A8CF-670B19A259C4}">
      <dsp:nvSpPr>
        <dsp:cNvPr id="0" name=""/>
        <dsp:cNvSpPr/>
      </dsp:nvSpPr>
      <dsp:spPr>
        <a:xfrm>
          <a:off x="0" y="3454220"/>
          <a:ext cx="11398531" cy="1381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B550E-1B49-4001-9684-FD2EB33AFD31}">
      <dsp:nvSpPr>
        <dsp:cNvPr id="0" name=""/>
        <dsp:cNvSpPr/>
      </dsp:nvSpPr>
      <dsp:spPr>
        <a:xfrm>
          <a:off x="417889" y="3765047"/>
          <a:ext cx="759798" cy="7597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4D251E-23D0-4EC6-AB64-F37CDF4E360C}">
      <dsp:nvSpPr>
        <dsp:cNvPr id="0" name=""/>
        <dsp:cNvSpPr/>
      </dsp:nvSpPr>
      <dsp:spPr>
        <a:xfrm>
          <a:off x="1595577" y="3454220"/>
          <a:ext cx="9802953" cy="1381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04" tIns="146204" rIns="146204" bIns="146204" numCol="1" spcCol="1270" anchor="ctr" anchorCtr="0">
          <a:noAutofit/>
        </a:bodyPr>
        <a:lstStyle/>
        <a:p>
          <a:pPr marL="0" lvl="0" indent="0" algn="l" defTabSz="1111250">
            <a:lnSpc>
              <a:spcPct val="90000"/>
            </a:lnSpc>
            <a:spcBef>
              <a:spcPct val="0"/>
            </a:spcBef>
            <a:spcAft>
              <a:spcPct val="35000"/>
            </a:spcAft>
            <a:buNone/>
          </a:pPr>
          <a:r>
            <a:rPr lang="en-AU" sz="2500" kern="1200"/>
            <a:t>Technology</a:t>
          </a:r>
          <a:endParaRPr lang="en-US" sz="2500" kern="1200"/>
        </a:p>
      </dsp:txBody>
      <dsp:txXfrm>
        <a:off x="1595577" y="3454220"/>
        <a:ext cx="9802953" cy="138145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75376-077A-8F42-9E71-155E70FB596E}"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9419A-B53B-B044-8F99-D2573F3A847D}" type="slidenum">
              <a:rPr lang="en-US" smtClean="0"/>
              <a:t>‹#›</a:t>
            </a:fld>
            <a:endParaRPr lang="en-US"/>
          </a:p>
        </p:txBody>
      </p:sp>
    </p:spTree>
    <p:extLst>
      <p:ext uri="{BB962C8B-B14F-4D97-AF65-F5344CB8AC3E}">
        <p14:creationId xmlns:p14="http://schemas.microsoft.com/office/powerpoint/2010/main" val="158638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2</a:t>
            </a:fld>
            <a:endParaRPr lang="en-US"/>
          </a:p>
        </p:txBody>
      </p:sp>
    </p:spTree>
    <p:extLst>
      <p:ext uri="{BB962C8B-B14F-4D97-AF65-F5344CB8AC3E}">
        <p14:creationId xmlns:p14="http://schemas.microsoft.com/office/powerpoint/2010/main" val="265819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14</a:t>
            </a:fld>
            <a:endParaRPr lang="en-US"/>
          </a:p>
        </p:txBody>
      </p:sp>
    </p:spTree>
    <p:extLst>
      <p:ext uri="{BB962C8B-B14F-4D97-AF65-F5344CB8AC3E}">
        <p14:creationId xmlns:p14="http://schemas.microsoft.com/office/powerpoint/2010/main" val="30793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15</a:t>
            </a:fld>
            <a:endParaRPr lang="en-US"/>
          </a:p>
        </p:txBody>
      </p:sp>
    </p:spTree>
    <p:extLst>
      <p:ext uri="{BB962C8B-B14F-4D97-AF65-F5344CB8AC3E}">
        <p14:creationId xmlns:p14="http://schemas.microsoft.com/office/powerpoint/2010/main" val="380585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16</a:t>
            </a:fld>
            <a:endParaRPr lang="en-US"/>
          </a:p>
        </p:txBody>
      </p:sp>
    </p:spTree>
    <p:extLst>
      <p:ext uri="{BB962C8B-B14F-4D97-AF65-F5344CB8AC3E}">
        <p14:creationId xmlns:p14="http://schemas.microsoft.com/office/powerpoint/2010/main" val="354002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17</a:t>
            </a:fld>
            <a:endParaRPr lang="en-US"/>
          </a:p>
        </p:txBody>
      </p:sp>
    </p:spTree>
    <p:extLst>
      <p:ext uri="{BB962C8B-B14F-4D97-AF65-F5344CB8AC3E}">
        <p14:creationId xmlns:p14="http://schemas.microsoft.com/office/powerpoint/2010/main" val="876776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18</a:t>
            </a:fld>
            <a:endParaRPr lang="en-US"/>
          </a:p>
        </p:txBody>
      </p:sp>
    </p:spTree>
    <p:extLst>
      <p:ext uri="{BB962C8B-B14F-4D97-AF65-F5344CB8AC3E}">
        <p14:creationId xmlns:p14="http://schemas.microsoft.com/office/powerpoint/2010/main" val="338028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25</a:t>
            </a:fld>
            <a:endParaRPr lang="en-US"/>
          </a:p>
        </p:txBody>
      </p:sp>
    </p:spTree>
    <p:extLst>
      <p:ext uri="{BB962C8B-B14F-4D97-AF65-F5344CB8AC3E}">
        <p14:creationId xmlns:p14="http://schemas.microsoft.com/office/powerpoint/2010/main" val="66762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E9419A-B53B-B044-8F99-D2573F3A847D}" type="slidenum">
              <a:rPr lang="en-US" smtClean="0"/>
              <a:t>10</a:t>
            </a:fld>
            <a:endParaRPr lang="en-US"/>
          </a:p>
        </p:txBody>
      </p:sp>
    </p:spTree>
    <p:extLst>
      <p:ext uri="{BB962C8B-B14F-4D97-AF65-F5344CB8AC3E}">
        <p14:creationId xmlns:p14="http://schemas.microsoft.com/office/powerpoint/2010/main" val="410714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19" name="Picture Placeholder 18">
            <a:extLst>
              <a:ext uri="{FF2B5EF4-FFF2-40B4-BE49-F238E27FC236}">
                <a16:creationId xmlns:a16="http://schemas.microsoft.com/office/drawing/2014/main" id="{9AC38636-A519-1DAA-F186-6178D64B122F}"/>
              </a:ext>
            </a:extLst>
          </p:cNvPr>
          <p:cNvSpPr>
            <a:spLocks noGrp="1"/>
          </p:cNvSpPr>
          <p:nvPr>
            <p:ph type="pic" sz="quarter" idx="11" hasCustomPrompt="1"/>
          </p:nvPr>
        </p:nvSpPr>
        <p:spPr>
          <a:xfrm>
            <a:off x="-11575" y="0"/>
            <a:ext cx="4181474" cy="6858000"/>
          </a:xfrm>
        </p:spPr>
        <p:txBody>
          <a:bodyPr/>
          <a:lstStyle>
            <a:lvl1pPr marL="0" indent="0" algn="ctr">
              <a:buNone/>
              <a:defRPr>
                <a:solidFill>
                  <a:schemeClr val="bg1"/>
                </a:solidFill>
              </a:defRPr>
            </a:lvl1pPr>
          </a:lstStyle>
          <a:p>
            <a:r>
              <a:rPr lang="en-US" dirty="0"/>
              <a:t>Insert picture here</a:t>
            </a:r>
          </a:p>
        </p:txBody>
      </p:sp>
      <p:sp>
        <p:nvSpPr>
          <p:cNvPr id="3" name="Picture Placeholder 2">
            <a:extLst>
              <a:ext uri="{FF2B5EF4-FFF2-40B4-BE49-F238E27FC236}">
                <a16:creationId xmlns:a16="http://schemas.microsoft.com/office/drawing/2014/main" id="{E7F0A3FD-BE2F-A94A-0A45-53E6C58A00E0}"/>
              </a:ext>
            </a:extLst>
          </p:cNvPr>
          <p:cNvSpPr>
            <a:spLocks noGrp="1"/>
          </p:cNvSpPr>
          <p:nvPr>
            <p:ph type="pic" sz="quarter" idx="12" hasCustomPrompt="1"/>
          </p:nvPr>
        </p:nvSpPr>
        <p:spPr>
          <a:xfrm>
            <a:off x="5043488" y="5091113"/>
            <a:ext cx="1306512" cy="1206500"/>
          </a:xfrm>
        </p:spPr>
        <p:txBody>
          <a:bodyPr>
            <a:normAutofit/>
          </a:bodyPr>
          <a:lstStyle>
            <a:lvl1pPr>
              <a:defRPr sz="1400">
                <a:solidFill>
                  <a:schemeClr val="bg1"/>
                </a:solidFill>
              </a:defRPr>
            </a:lvl1pPr>
          </a:lstStyle>
          <a:p>
            <a:r>
              <a:rPr lang="en-AU" dirty="0"/>
              <a:t>Insert headshot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6464300"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6464300"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spTree>
    <p:extLst>
      <p:ext uri="{BB962C8B-B14F-4D97-AF65-F5344CB8AC3E}">
        <p14:creationId xmlns:p14="http://schemas.microsoft.com/office/powerpoint/2010/main" val="253163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as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3" name="Picture Placeholder 4" descr="A person in a suit smiling&#10;&#10;Description automatically generated with medium confidence">
            <a:extLst>
              <a:ext uri="{FF2B5EF4-FFF2-40B4-BE49-F238E27FC236}">
                <a16:creationId xmlns:a16="http://schemas.microsoft.com/office/drawing/2014/main" id="{A7E773DE-7B20-46D2-0823-D620017138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2"/>
          <a:stretch/>
        </p:blipFill>
        <p:spPr>
          <a:xfrm>
            <a:off x="5043488" y="5091113"/>
            <a:ext cx="1306512" cy="1206500"/>
          </a:xfrm>
          <a:prstGeom prst="rect">
            <a:avLst/>
          </a:prstGeom>
        </p:spPr>
      </p:pic>
      <p:sp>
        <p:nvSpPr>
          <p:cNvPr id="4" name="Text Placeholder 10">
            <a:extLst>
              <a:ext uri="{FF2B5EF4-FFF2-40B4-BE49-F238E27FC236}">
                <a16:creationId xmlns:a16="http://schemas.microsoft.com/office/drawing/2014/main" id="{245C62CA-05B1-D950-9485-32B878180F7A}"/>
              </a:ext>
            </a:extLst>
          </p:cNvPr>
          <p:cNvSpPr>
            <a:spLocks noGrp="1"/>
          </p:cNvSpPr>
          <p:nvPr>
            <p:ph type="body" sz="quarter" idx="13"/>
          </p:nvPr>
        </p:nvSpPr>
        <p:spPr>
          <a:xfrm>
            <a:off x="6464300" y="5141913"/>
            <a:ext cx="2335213" cy="537434"/>
          </a:xfrm>
        </p:spPr>
        <p:txBody>
          <a:bodyPr/>
          <a:lstStyle>
            <a:lvl1pPr marL="0" indent="0">
              <a:buNone/>
              <a:defRPr sz="1200">
                <a:solidFill>
                  <a:schemeClr val="bg1"/>
                </a:solidFill>
              </a:defRPr>
            </a:lvl1pPr>
          </a:lstStyle>
          <a:p>
            <a:pPr lvl="0"/>
            <a:r>
              <a:rPr lang="en-US" sz="1600">
                <a:solidFill>
                  <a:schemeClr val="accent1"/>
                </a:solidFill>
              </a:rPr>
              <a:t>Click to edit Master text styles</a:t>
            </a:r>
          </a:p>
          <a:p>
            <a:pPr lvl="1"/>
            <a:r>
              <a:rPr lang="en-US" sz="1600">
                <a:solidFill>
                  <a:schemeClr val="accent1"/>
                </a:solidFill>
              </a:rPr>
              <a:t>Second level</a:t>
            </a:r>
          </a:p>
        </p:txBody>
      </p:sp>
      <p:sp>
        <p:nvSpPr>
          <p:cNvPr id="6" name="Text Placeholder 12">
            <a:extLst>
              <a:ext uri="{FF2B5EF4-FFF2-40B4-BE49-F238E27FC236}">
                <a16:creationId xmlns:a16="http://schemas.microsoft.com/office/drawing/2014/main" id="{CC5CD331-6833-A6DE-F538-F131EB080D46}"/>
              </a:ext>
            </a:extLst>
          </p:cNvPr>
          <p:cNvSpPr>
            <a:spLocks noGrp="1"/>
          </p:cNvSpPr>
          <p:nvPr>
            <p:ph type="body" sz="quarter" idx="14" hasCustomPrompt="1"/>
          </p:nvPr>
        </p:nvSpPr>
        <p:spPr>
          <a:xfrm>
            <a:off x="6464300" y="6029326"/>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pic>
        <p:nvPicPr>
          <p:cNvPr id="5" name="Picture Placeholder 8" descr="A picture containing stove, kitchen appliance, appliance&#10;&#10;Description automatically generated">
            <a:extLst>
              <a:ext uri="{FF2B5EF4-FFF2-40B4-BE49-F238E27FC236}">
                <a16:creationId xmlns:a16="http://schemas.microsoft.com/office/drawing/2014/main" id="{F837B2FF-AA2B-CA03-8B11-E05B18D1592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575" y="0"/>
            <a:ext cx="4181474" cy="6858000"/>
          </a:xfrm>
          <a:prstGeom prst="rect">
            <a:avLst/>
          </a:prstGeom>
        </p:spPr>
      </p:pic>
    </p:spTree>
    <p:extLst>
      <p:ext uri="{BB962C8B-B14F-4D97-AF65-F5344CB8AC3E}">
        <p14:creationId xmlns:p14="http://schemas.microsoft.com/office/powerpoint/2010/main" val="267153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newables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3" name="Picture Placeholder 4" descr="A person in a suit smiling&#10;&#10;Description automatically generated with medium confidence">
            <a:extLst>
              <a:ext uri="{FF2B5EF4-FFF2-40B4-BE49-F238E27FC236}">
                <a16:creationId xmlns:a16="http://schemas.microsoft.com/office/drawing/2014/main" id="{A7E773DE-7B20-46D2-0823-D620017138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2"/>
          <a:stretch/>
        </p:blipFill>
        <p:spPr>
          <a:xfrm>
            <a:off x="5043488" y="5091113"/>
            <a:ext cx="1306512" cy="1206500"/>
          </a:xfrm>
          <a:prstGeom prst="rect">
            <a:avLst/>
          </a:prstGeom>
        </p:spPr>
      </p:pic>
      <p:sp>
        <p:nvSpPr>
          <p:cNvPr id="4" name="Text Placeholder 10">
            <a:extLst>
              <a:ext uri="{FF2B5EF4-FFF2-40B4-BE49-F238E27FC236}">
                <a16:creationId xmlns:a16="http://schemas.microsoft.com/office/drawing/2014/main" id="{245C62CA-05B1-D950-9485-32B878180F7A}"/>
              </a:ext>
            </a:extLst>
          </p:cNvPr>
          <p:cNvSpPr>
            <a:spLocks noGrp="1"/>
          </p:cNvSpPr>
          <p:nvPr>
            <p:ph type="body" sz="quarter" idx="13"/>
          </p:nvPr>
        </p:nvSpPr>
        <p:spPr>
          <a:xfrm>
            <a:off x="6464300" y="5141913"/>
            <a:ext cx="2335213" cy="537434"/>
          </a:xfrm>
        </p:spPr>
        <p:txBody>
          <a:bodyPr/>
          <a:lstStyle>
            <a:lvl1pPr marL="0" indent="0">
              <a:buNone/>
              <a:defRPr sz="1200">
                <a:solidFill>
                  <a:schemeClr val="bg1"/>
                </a:solidFill>
              </a:defRPr>
            </a:lvl1pPr>
          </a:lstStyle>
          <a:p>
            <a:pPr lvl="0"/>
            <a:r>
              <a:rPr lang="en-US" sz="1600">
                <a:solidFill>
                  <a:schemeClr val="accent1"/>
                </a:solidFill>
              </a:rPr>
              <a:t>Click to edit Master text styles</a:t>
            </a:r>
          </a:p>
          <a:p>
            <a:pPr lvl="1"/>
            <a:r>
              <a:rPr lang="en-US" sz="1600">
                <a:solidFill>
                  <a:schemeClr val="accent1"/>
                </a:solidFill>
              </a:rPr>
              <a:t>Second level</a:t>
            </a:r>
          </a:p>
        </p:txBody>
      </p:sp>
      <p:sp>
        <p:nvSpPr>
          <p:cNvPr id="6" name="Text Placeholder 12">
            <a:extLst>
              <a:ext uri="{FF2B5EF4-FFF2-40B4-BE49-F238E27FC236}">
                <a16:creationId xmlns:a16="http://schemas.microsoft.com/office/drawing/2014/main" id="{CC5CD331-6833-A6DE-F538-F131EB080D46}"/>
              </a:ext>
            </a:extLst>
          </p:cNvPr>
          <p:cNvSpPr>
            <a:spLocks noGrp="1"/>
          </p:cNvSpPr>
          <p:nvPr>
            <p:ph type="body" sz="quarter" idx="14" hasCustomPrompt="1"/>
          </p:nvPr>
        </p:nvSpPr>
        <p:spPr>
          <a:xfrm>
            <a:off x="6464300" y="6029326"/>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pic>
        <p:nvPicPr>
          <p:cNvPr id="2" name="Picture Placeholder 7" descr="A picture containing outdoor, sky, person, outdoor object&#10;&#10;Description automatically generated">
            <a:extLst>
              <a:ext uri="{FF2B5EF4-FFF2-40B4-BE49-F238E27FC236}">
                <a16:creationId xmlns:a16="http://schemas.microsoft.com/office/drawing/2014/main" id="{03E94692-DB8A-B189-9B10-7BB90DB931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575" y="0"/>
            <a:ext cx="4181474" cy="6858000"/>
          </a:xfrm>
          <a:prstGeom prst="rect">
            <a:avLst/>
          </a:prstGeom>
        </p:spPr>
      </p:pic>
    </p:spTree>
    <p:extLst>
      <p:ext uri="{BB962C8B-B14F-4D97-AF65-F5344CB8AC3E}">
        <p14:creationId xmlns:p14="http://schemas.microsoft.com/office/powerpoint/2010/main" val="3839988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0FF13B-17DE-B58E-23D0-863404B8498B}"/>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84C34C6-D93D-964F-98F1-8B05274CB5BF}" type="datetimeFigureOut">
              <a:rPr lang="en-US" smtClean="0"/>
              <a:t>11/10/2023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1C777A-97BF-664C-98A5-2907D09321D1}" type="slidenum">
              <a:rPr lang="en-US" smtClean="0"/>
              <a:t>‹#›</a:t>
            </a:fld>
            <a:endParaRPr lang="en-US"/>
          </a:p>
        </p:txBody>
      </p:sp>
    </p:spTree>
    <p:extLst>
      <p:ext uri="{BB962C8B-B14F-4D97-AF65-F5344CB8AC3E}">
        <p14:creationId xmlns:p14="http://schemas.microsoft.com/office/powerpoint/2010/main" val="366006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B1789E7-BA20-0780-FB52-B02484AC77D3}"/>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2B8918E-1EDB-7F60-9A99-7D4A0E14A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16" name="Date Placeholder 3">
            <a:extLst>
              <a:ext uri="{FF2B5EF4-FFF2-40B4-BE49-F238E27FC236}">
                <a16:creationId xmlns:a16="http://schemas.microsoft.com/office/drawing/2014/main" id="{D7BE69A9-24E9-418A-68B9-AAE233480BEA}"/>
              </a:ext>
            </a:extLst>
          </p:cNvPr>
          <p:cNvSpPr>
            <a:spLocks noGrp="1"/>
          </p:cNvSpPr>
          <p:nvPr>
            <p:ph type="dt" sz="half" idx="2"/>
          </p:nvPr>
        </p:nvSpPr>
        <p:spPr>
          <a:xfrm>
            <a:off x="385482" y="6356350"/>
            <a:ext cx="3195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C34C6-D93D-964F-98F1-8B05274CB5BF}" type="datetimeFigureOut">
              <a:rPr lang="en-US" smtClean="0"/>
              <a:t>11/10/2023</a:t>
            </a:fld>
            <a:endParaRPr lang="en-US" dirty="0"/>
          </a:p>
        </p:txBody>
      </p:sp>
      <p:sp>
        <p:nvSpPr>
          <p:cNvPr id="17" name="Footer Placeholder 4">
            <a:extLst>
              <a:ext uri="{FF2B5EF4-FFF2-40B4-BE49-F238E27FC236}">
                <a16:creationId xmlns:a16="http://schemas.microsoft.com/office/drawing/2014/main" id="{7B216488-F6B2-C054-EB55-0F9A57D9C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Title Placeholder 1">
            <a:extLst>
              <a:ext uri="{FF2B5EF4-FFF2-40B4-BE49-F238E27FC236}">
                <a16:creationId xmlns:a16="http://schemas.microsoft.com/office/drawing/2014/main" id="{58EECB45-057A-1EA2-2F6E-7C55F9459DC4}"/>
              </a:ext>
            </a:extLst>
          </p:cNvPr>
          <p:cNvSpPr>
            <a:spLocks noGrp="1"/>
          </p:cNvSpPr>
          <p:nvPr>
            <p:ph type="title"/>
          </p:nvPr>
        </p:nvSpPr>
        <p:spPr>
          <a:xfrm>
            <a:off x="385482" y="339329"/>
            <a:ext cx="9637060" cy="5401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AA2F51-0C2E-D1D9-EFED-E3A2276D7D04}"/>
              </a:ext>
            </a:extLst>
          </p:cNvPr>
          <p:cNvSpPr>
            <a:spLocks noGrp="1"/>
          </p:cNvSpPr>
          <p:nvPr>
            <p:ph idx="1"/>
          </p:nvPr>
        </p:nvSpPr>
        <p:spPr>
          <a:xfrm>
            <a:off x="385481" y="1315299"/>
            <a:ext cx="11398531" cy="4836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DBAC65C7-BF2B-A350-909C-35D42AF84DE9}"/>
              </a:ext>
            </a:extLst>
          </p:cNvPr>
          <p:cNvSpPr>
            <a:spLocks noGrp="1"/>
          </p:cNvSpPr>
          <p:nvPr>
            <p:ph type="sldNum" sz="quarter" idx="4"/>
          </p:nvPr>
        </p:nvSpPr>
        <p:spPr>
          <a:xfrm>
            <a:off x="8646320" y="6356350"/>
            <a:ext cx="3142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Tree>
    <p:extLst>
      <p:ext uri="{BB962C8B-B14F-4D97-AF65-F5344CB8AC3E}">
        <p14:creationId xmlns:p14="http://schemas.microsoft.com/office/powerpoint/2010/main" val="3567906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subheadin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F076BF-B4D2-731F-A8C4-B4C0523DA8D6}"/>
              </a:ext>
            </a:extLst>
          </p:cNvPr>
          <p:cNvSpPr/>
          <p:nvPr userDrawn="1"/>
        </p:nvSpPr>
        <p:spPr>
          <a:xfrm>
            <a:off x="0" y="-1"/>
            <a:ext cx="12192000" cy="1329588"/>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Date Placeholder 3">
            <a:extLst>
              <a:ext uri="{FF2B5EF4-FFF2-40B4-BE49-F238E27FC236}">
                <a16:creationId xmlns:a16="http://schemas.microsoft.com/office/drawing/2014/main" id="{CC0B9F51-D432-89C3-BAF5-11132AE40440}"/>
              </a:ext>
            </a:extLst>
          </p:cNvPr>
          <p:cNvSpPr>
            <a:spLocks noGrp="1"/>
          </p:cNvSpPr>
          <p:nvPr>
            <p:ph type="dt" sz="half" idx="2"/>
          </p:nvPr>
        </p:nvSpPr>
        <p:spPr>
          <a:xfrm>
            <a:off x="385482" y="6356350"/>
            <a:ext cx="3195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C34C6-D93D-964F-98F1-8B05274CB5BF}" type="datetimeFigureOut">
              <a:rPr lang="en-US" smtClean="0"/>
              <a:t>11/10/2023</a:t>
            </a:fld>
            <a:endParaRPr lang="en-US" dirty="0"/>
          </a:p>
        </p:txBody>
      </p:sp>
      <p:sp>
        <p:nvSpPr>
          <p:cNvPr id="15" name="Footer Placeholder 4">
            <a:extLst>
              <a:ext uri="{FF2B5EF4-FFF2-40B4-BE49-F238E27FC236}">
                <a16:creationId xmlns:a16="http://schemas.microsoft.com/office/drawing/2014/main" id="{E482CF5D-DEBD-DB20-7858-2A857E71D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9" name="Picture 18">
            <a:extLst>
              <a:ext uri="{FF2B5EF4-FFF2-40B4-BE49-F238E27FC236}">
                <a16:creationId xmlns:a16="http://schemas.microsoft.com/office/drawing/2014/main" id="{96015322-31D2-917E-375B-3379430E14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2" name="Title Placeholder 1">
            <a:extLst>
              <a:ext uri="{FF2B5EF4-FFF2-40B4-BE49-F238E27FC236}">
                <a16:creationId xmlns:a16="http://schemas.microsoft.com/office/drawing/2014/main" id="{2F1D1EC0-FE64-F980-2CCC-8B4DD3ACB5EC}"/>
              </a:ext>
            </a:extLst>
          </p:cNvPr>
          <p:cNvSpPr txBox="1">
            <a:spLocks/>
          </p:cNvSpPr>
          <p:nvPr userDrawn="1"/>
        </p:nvSpPr>
        <p:spPr>
          <a:xfrm>
            <a:off x="385482" y="339329"/>
            <a:ext cx="9637060" cy="540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DM Serif Display" pitchFamily="2" charset="0"/>
                <a:ea typeface="+mj-ea"/>
                <a:cs typeface="+mj-cs"/>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3A11B26-D536-E55C-FEA5-61BBE902EA5D}"/>
              </a:ext>
            </a:extLst>
          </p:cNvPr>
          <p:cNvSpPr>
            <a:spLocks noGrp="1"/>
          </p:cNvSpPr>
          <p:nvPr>
            <p:ph idx="1"/>
          </p:nvPr>
        </p:nvSpPr>
        <p:spPr>
          <a:xfrm>
            <a:off x="385481" y="1535906"/>
            <a:ext cx="11398531" cy="46156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1E6EC27F-20CE-4CCF-3D5C-A051E0347B27}"/>
              </a:ext>
            </a:extLst>
          </p:cNvPr>
          <p:cNvSpPr txBox="1">
            <a:spLocks/>
          </p:cNvSpPr>
          <p:nvPr userDrawn="1"/>
        </p:nvSpPr>
        <p:spPr>
          <a:xfrm>
            <a:off x="8646320" y="6356350"/>
            <a:ext cx="314212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1C777A-97BF-664C-98A5-2907D09321D1}" type="slidenum">
              <a:rPr lang="en-US" smtClean="0"/>
              <a:pPr/>
              <a:t>‹#›</a:t>
            </a:fld>
            <a:endParaRPr lang="en-US" dirty="0"/>
          </a:p>
        </p:txBody>
      </p:sp>
      <p:sp>
        <p:nvSpPr>
          <p:cNvPr id="6" name="Text Placeholder 5">
            <a:extLst>
              <a:ext uri="{FF2B5EF4-FFF2-40B4-BE49-F238E27FC236}">
                <a16:creationId xmlns:a16="http://schemas.microsoft.com/office/drawing/2014/main" id="{CC22FC4E-C0DC-E3DE-BD6B-D5CA5918036D}"/>
              </a:ext>
            </a:extLst>
          </p:cNvPr>
          <p:cNvSpPr>
            <a:spLocks noGrp="1"/>
          </p:cNvSpPr>
          <p:nvPr>
            <p:ph type="body" sz="quarter" idx="10" hasCustomPrompt="1"/>
          </p:nvPr>
        </p:nvSpPr>
        <p:spPr>
          <a:xfrm>
            <a:off x="455612" y="879474"/>
            <a:ext cx="6230937" cy="292100"/>
          </a:xfrm>
        </p:spPr>
        <p:txBody>
          <a:bodyPr>
            <a:noAutofit/>
          </a:bodyPr>
          <a:lstStyle>
            <a:lvl1pPr marL="0" indent="0">
              <a:buNone/>
              <a:defRPr sz="1800">
                <a:solidFill>
                  <a:schemeClr val="accent1"/>
                </a:solidFill>
              </a:defRPr>
            </a:lvl1pPr>
          </a:lstStyle>
          <a:p>
            <a:pPr lvl="0"/>
            <a:r>
              <a:rPr lang="en-US" dirty="0"/>
              <a:t>Click to add subheading</a:t>
            </a:r>
            <a:endParaRPr lang="en-AU" dirty="0"/>
          </a:p>
        </p:txBody>
      </p:sp>
    </p:spTree>
    <p:extLst>
      <p:ext uri="{BB962C8B-B14F-4D97-AF65-F5344CB8AC3E}">
        <p14:creationId xmlns:p14="http://schemas.microsoft.com/office/powerpoint/2010/main" val="148366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27AB4-CA90-E951-65D7-A7115E4E9728}"/>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2C36E00-9570-96F4-957E-95AEE4FAB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13" name="Date Placeholder 3">
            <a:extLst>
              <a:ext uri="{FF2B5EF4-FFF2-40B4-BE49-F238E27FC236}">
                <a16:creationId xmlns:a16="http://schemas.microsoft.com/office/drawing/2014/main" id="{74C90D1F-6BBA-97AB-88AA-507E0C7ADBC9}"/>
              </a:ext>
            </a:extLst>
          </p:cNvPr>
          <p:cNvSpPr>
            <a:spLocks noGrp="1"/>
          </p:cNvSpPr>
          <p:nvPr>
            <p:ph type="dt" sz="half" idx="2"/>
          </p:nvPr>
        </p:nvSpPr>
        <p:spPr>
          <a:xfrm>
            <a:off x="385482" y="6356350"/>
            <a:ext cx="3195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C34C6-D93D-964F-98F1-8B05274CB5BF}" type="datetimeFigureOut">
              <a:rPr lang="en-US" smtClean="0"/>
              <a:t>11/10/2023</a:t>
            </a:fld>
            <a:endParaRPr lang="en-US" dirty="0"/>
          </a:p>
        </p:txBody>
      </p:sp>
      <p:sp>
        <p:nvSpPr>
          <p:cNvPr id="14" name="Footer Placeholder 4">
            <a:extLst>
              <a:ext uri="{FF2B5EF4-FFF2-40B4-BE49-F238E27FC236}">
                <a16:creationId xmlns:a16="http://schemas.microsoft.com/office/drawing/2014/main" id="{6721463F-DE73-8A1C-4B1D-EC5523146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3BAB2FF0-4955-916C-E396-EBC8532A65C8}"/>
              </a:ext>
            </a:extLst>
          </p:cNvPr>
          <p:cNvSpPr>
            <a:spLocks noGrp="1"/>
          </p:cNvSpPr>
          <p:nvPr>
            <p:ph type="title"/>
          </p:nvPr>
        </p:nvSpPr>
        <p:spPr>
          <a:xfrm>
            <a:off x="385482" y="339329"/>
            <a:ext cx="9637060" cy="5401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18836AB3-6799-2DF5-B516-EDC045CE4ED1}"/>
              </a:ext>
            </a:extLst>
          </p:cNvPr>
          <p:cNvSpPr>
            <a:spLocks noGrp="1"/>
          </p:cNvSpPr>
          <p:nvPr>
            <p:ph type="sldNum" sz="quarter" idx="4"/>
          </p:nvPr>
        </p:nvSpPr>
        <p:spPr>
          <a:xfrm>
            <a:off x="8646320" y="6356350"/>
            <a:ext cx="3142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Tree>
    <p:extLst>
      <p:ext uri="{BB962C8B-B14F-4D97-AF65-F5344CB8AC3E}">
        <p14:creationId xmlns:p14="http://schemas.microsoft.com/office/powerpoint/2010/main" val="260483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lide with char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27AB4-CA90-E951-65D7-A7115E4E9728}"/>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2C36E00-9570-96F4-957E-95AEE4FAB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11" name="Title Placeholder 1">
            <a:extLst>
              <a:ext uri="{FF2B5EF4-FFF2-40B4-BE49-F238E27FC236}">
                <a16:creationId xmlns:a16="http://schemas.microsoft.com/office/drawing/2014/main" id="{8EC5B233-B10D-77D4-13F6-C9B4EACAB362}"/>
              </a:ext>
            </a:extLst>
          </p:cNvPr>
          <p:cNvSpPr>
            <a:spLocks noGrp="1"/>
          </p:cNvSpPr>
          <p:nvPr>
            <p:ph type="title" hasCustomPrompt="1"/>
          </p:nvPr>
        </p:nvSpPr>
        <p:spPr>
          <a:xfrm>
            <a:off x="385482" y="367368"/>
            <a:ext cx="9637060" cy="540145"/>
          </a:xfrm>
          <a:prstGeom prst="rect">
            <a:avLst/>
          </a:prstGeom>
        </p:spPr>
        <p:txBody>
          <a:bodyPr vert="horz" lIns="91440" tIns="45720" rIns="91440" bIns="45720" rtlCol="0" anchor="ctr">
            <a:noAutofit/>
          </a:bodyPr>
          <a:lstStyle/>
          <a:p>
            <a:r>
              <a:rPr lang="en-GB" dirty="0"/>
              <a:t>Click to add slide title</a:t>
            </a:r>
            <a:endParaRPr lang="en-US" dirty="0"/>
          </a:p>
        </p:txBody>
      </p:sp>
      <p:sp>
        <p:nvSpPr>
          <p:cNvPr id="15" name="Slide Number Placeholder 5">
            <a:extLst>
              <a:ext uri="{FF2B5EF4-FFF2-40B4-BE49-F238E27FC236}">
                <a16:creationId xmlns:a16="http://schemas.microsoft.com/office/drawing/2014/main" id="{7C09E446-08E7-FD8F-80D1-1B02D15A6910}"/>
              </a:ext>
            </a:extLst>
          </p:cNvPr>
          <p:cNvSpPr>
            <a:spLocks noGrp="1"/>
          </p:cNvSpPr>
          <p:nvPr>
            <p:ph type="sldNum" sz="quarter" idx="4"/>
          </p:nvPr>
        </p:nvSpPr>
        <p:spPr>
          <a:xfrm>
            <a:off x="11033794" y="6356350"/>
            <a:ext cx="7189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
        <p:nvSpPr>
          <p:cNvPr id="46" name="Text Placeholder 45">
            <a:extLst>
              <a:ext uri="{FF2B5EF4-FFF2-40B4-BE49-F238E27FC236}">
                <a16:creationId xmlns:a16="http://schemas.microsoft.com/office/drawing/2014/main" id="{48F4585A-2D72-19E2-7B40-41FEB45DABA5}"/>
              </a:ext>
            </a:extLst>
          </p:cNvPr>
          <p:cNvSpPr>
            <a:spLocks noGrp="1"/>
          </p:cNvSpPr>
          <p:nvPr>
            <p:ph type="body" sz="quarter" idx="10" hasCustomPrompt="1"/>
          </p:nvPr>
        </p:nvSpPr>
        <p:spPr>
          <a:xfrm>
            <a:off x="378478" y="1312069"/>
            <a:ext cx="11398531" cy="335156"/>
          </a:xfrm>
        </p:spPr>
        <p:txBody>
          <a:bodyPr>
            <a:noAutofit/>
          </a:bodyPr>
          <a:lstStyle>
            <a:lvl1pPr marL="0" indent="0">
              <a:buNone/>
              <a:defRPr sz="1800"/>
            </a:lvl1pPr>
          </a:lstStyle>
          <a:p>
            <a:pPr lvl="0"/>
            <a:r>
              <a:rPr lang="en-GB" dirty="0"/>
              <a:t>Insert unit title</a:t>
            </a:r>
            <a:endParaRPr lang="en-AU" dirty="0"/>
          </a:p>
        </p:txBody>
      </p:sp>
      <p:sp>
        <p:nvSpPr>
          <p:cNvPr id="48" name="Text Placeholder 47">
            <a:extLst>
              <a:ext uri="{FF2B5EF4-FFF2-40B4-BE49-F238E27FC236}">
                <a16:creationId xmlns:a16="http://schemas.microsoft.com/office/drawing/2014/main" id="{69F7CE92-E1D5-B5FE-FFCF-4017AEF4DBAA}"/>
              </a:ext>
            </a:extLst>
          </p:cNvPr>
          <p:cNvSpPr>
            <a:spLocks noGrp="1"/>
          </p:cNvSpPr>
          <p:nvPr>
            <p:ph type="body" sz="quarter" idx="11" hasCustomPrompt="1"/>
          </p:nvPr>
        </p:nvSpPr>
        <p:spPr>
          <a:xfrm>
            <a:off x="371475" y="6239781"/>
            <a:ext cx="10662320" cy="455613"/>
          </a:xfrm>
        </p:spPr>
        <p:txBody>
          <a:bodyPr>
            <a:normAutofit/>
          </a:bodyPr>
          <a:lstStyle>
            <a:lvl1pPr marL="0" indent="0">
              <a:buNone/>
              <a:defRPr sz="800"/>
            </a:lvl1pPr>
          </a:lstStyle>
          <a:p>
            <a:pPr lvl="0"/>
            <a:r>
              <a:rPr lang="en-GB" dirty="0"/>
              <a:t>Insert source and notes here</a:t>
            </a:r>
            <a:endParaRPr lang="en-AU" dirty="0"/>
          </a:p>
        </p:txBody>
      </p:sp>
      <p:sp>
        <p:nvSpPr>
          <p:cNvPr id="51" name="Chart Placeholder 50">
            <a:extLst>
              <a:ext uri="{FF2B5EF4-FFF2-40B4-BE49-F238E27FC236}">
                <a16:creationId xmlns:a16="http://schemas.microsoft.com/office/drawing/2014/main" id="{BA796F9D-91C8-8817-47C8-D1B3DB6BCCE5}"/>
              </a:ext>
            </a:extLst>
          </p:cNvPr>
          <p:cNvSpPr>
            <a:spLocks noGrp="1"/>
          </p:cNvSpPr>
          <p:nvPr>
            <p:ph type="chart" sz="quarter" idx="12"/>
          </p:nvPr>
        </p:nvSpPr>
        <p:spPr>
          <a:xfrm>
            <a:off x="371475" y="1808163"/>
            <a:ext cx="11412538" cy="4284662"/>
          </a:xfrm>
        </p:spPr>
        <p:txBody>
          <a:bodyPr/>
          <a:lstStyle/>
          <a:p>
            <a:r>
              <a:rPr lang="en-US"/>
              <a:t>Click icon to add chart</a:t>
            </a:r>
            <a:endParaRPr lang="en-AU"/>
          </a:p>
        </p:txBody>
      </p:sp>
    </p:spTree>
    <p:extLst>
      <p:ext uri="{BB962C8B-B14F-4D97-AF65-F5344CB8AC3E}">
        <p14:creationId xmlns:p14="http://schemas.microsoft.com/office/powerpoint/2010/main" val="335403666"/>
      </p:ext>
    </p:extLst>
  </p:cSld>
  <p:clrMapOvr>
    <a:masterClrMapping/>
  </p:clrMapOvr>
  <p:extLst>
    <p:ext uri="{DCECCB84-F9BA-43D5-87BE-67443E8EF086}">
      <p15:sldGuideLst xmlns:p15="http://schemas.microsoft.com/office/powerpoint/2012/main">
        <p15:guide id="2" pos="7423" userDrawn="1">
          <p15:clr>
            <a:srgbClr val="FBAE40"/>
          </p15:clr>
        </p15:guide>
        <p15:guide id="3" pos="234" userDrawn="1">
          <p15:clr>
            <a:srgbClr val="FBAE40"/>
          </p15:clr>
        </p15:guide>
        <p15:guide id="4" orient="horz" pos="3838" userDrawn="1">
          <p15:clr>
            <a:srgbClr val="FBAE40"/>
          </p15:clr>
        </p15:guide>
        <p15:guide id="5" orient="horz" pos="3929" userDrawn="1">
          <p15:clr>
            <a:srgbClr val="FBAE40"/>
          </p15:clr>
        </p15:guide>
        <p15:guide id="6" orient="horz" pos="1139" userDrawn="1">
          <p15:clr>
            <a:srgbClr val="FBAE40"/>
          </p15:clr>
        </p15:guide>
        <p15:guide id="7" orient="horz" pos="10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nati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97107-7ED8-A791-440E-5ECBA830BC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724"/>
          <a:stretch/>
        </p:blipFill>
        <p:spPr>
          <a:xfrm>
            <a:off x="2" y="0"/>
            <a:ext cx="12191998" cy="6858000"/>
          </a:xfrm>
          <a:prstGeom prst="rect">
            <a:avLst/>
          </a:prstGeom>
        </p:spPr>
      </p:pic>
      <p:sp>
        <p:nvSpPr>
          <p:cNvPr id="3" name="Rectangle 2">
            <a:extLst>
              <a:ext uri="{FF2B5EF4-FFF2-40B4-BE49-F238E27FC236}">
                <a16:creationId xmlns:a16="http://schemas.microsoft.com/office/drawing/2014/main" id="{2947C707-55D3-9994-A025-41941A0E4C6B}"/>
              </a:ext>
            </a:extLst>
          </p:cNvPr>
          <p:cNvSpPr/>
          <p:nvPr userDrawn="1"/>
        </p:nvSpPr>
        <p:spPr>
          <a:xfrm>
            <a:off x="6844492" y="5497976"/>
            <a:ext cx="5347508" cy="136002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7C3820D3-89FA-B8B1-EB75-974D6063A603}"/>
              </a:ext>
            </a:extLst>
          </p:cNvPr>
          <p:cNvSpPr txBox="1"/>
          <p:nvPr userDrawn="1"/>
        </p:nvSpPr>
        <p:spPr>
          <a:xfrm>
            <a:off x="7374693" y="5709237"/>
            <a:ext cx="5778005" cy="954107"/>
          </a:xfrm>
          <a:prstGeom prst="rect">
            <a:avLst/>
          </a:prstGeom>
          <a:noFill/>
        </p:spPr>
        <p:txBody>
          <a:bodyPr wrap="square" rtlCol="0">
            <a:spAutoFit/>
          </a:bodyPr>
          <a:lstStyle/>
          <a:p>
            <a:pPr algn="l"/>
            <a:r>
              <a:rPr lang="en-AU" sz="2800" b="1" dirty="0">
                <a:solidFill>
                  <a:schemeClr val="bg1"/>
                </a:solidFill>
              </a:rPr>
              <a:t>DONATE TODAY </a:t>
            </a:r>
            <a:r>
              <a:rPr lang="en-AU" sz="2800" dirty="0">
                <a:solidFill>
                  <a:schemeClr val="bg1"/>
                </a:solidFill>
              </a:rPr>
              <a:t>grattan.edu.au/donate</a:t>
            </a:r>
          </a:p>
        </p:txBody>
      </p:sp>
      <p:sp>
        <p:nvSpPr>
          <p:cNvPr id="6" name="Rectangle 5">
            <a:extLst>
              <a:ext uri="{FF2B5EF4-FFF2-40B4-BE49-F238E27FC236}">
                <a16:creationId xmlns:a16="http://schemas.microsoft.com/office/drawing/2014/main" id="{0A1DC95F-099E-506F-A713-866ECFC9C164}"/>
              </a:ext>
            </a:extLst>
          </p:cNvPr>
          <p:cNvSpPr/>
          <p:nvPr userDrawn="1"/>
        </p:nvSpPr>
        <p:spPr>
          <a:xfrm>
            <a:off x="6091" y="2593"/>
            <a:ext cx="9384069" cy="1360024"/>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5" name="Text Placeholder 2">
            <a:extLst>
              <a:ext uri="{FF2B5EF4-FFF2-40B4-BE49-F238E27FC236}">
                <a16:creationId xmlns:a16="http://schemas.microsoft.com/office/drawing/2014/main" id="{9FA06DC9-D8F9-EE6A-AAB2-61EDBD6CF692}"/>
              </a:ext>
            </a:extLst>
          </p:cNvPr>
          <p:cNvSpPr txBox="1">
            <a:spLocks/>
          </p:cNvSpPr>
          <p:nvPr userDrawn="1"/>
        </p:nvSpPr>
        <p:spPr>
          <a:xfrm>
            <a:off x="0" y="2593"/>
            <a:ext cx="9390160" cy="1360024"/>
          </a:xfrm>
          <a:prstGeom prst="rect">
            <a:avLst/>
          </a:prstGeom>
        </p:spPr>
        <p:txBody>
          <a:bodyPr vert="horz" lIns="324000" tIns="36000" rIns="108000" bIns="108000" numCol="1" rtlCol="0" anchor="b" anchorCtr="0" compatLnSpc="1">
            <a:prstTxWarp prst="textNoShape">
              <a:avLst/>
            </a:prstTxWarp>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4000" dirty="0">
                <a:solidFill>
                  <a:schemeClr val="bg1"/>
                </a:solidFill>
                <a:latin typeface="+mj-lt"/>
                <a:ea typeface="+mj-ea"/>
                <a:cs typeface="+mj-cs"/>
              </a:rPr>
              <a:t>Independent policy research to improve the lives of all Australians</a:t>
            </a:r>
          </a:p>
        </p:txBody>
      </p:sp>
    </p:spTree>
    <p:extLst>
      <p:ext uri="{BB962C8B-B14F-4D97-AF65-F5344CB8AC3E}">
        <p14:creationId xmlns:p14="http://schemas.microsoft.com/office/powerpoint/2010/main" val="4216597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27AB4-CA90-E951-65D7-A7115E4E9728}"/>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2C36E00-9570-96F4-957E-95AEE4FAB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11" name="Title 1">
            <a:extLst>
              <a:ext uri="{FF2B5EF4-FFF2-40B4-BE49-F238E27FC236}">
                <a16:creationId xmlns:a16="http://schemas.microsoft.com/office/drawing/2014/main" id="{8EC5B233-B10D-77D4-13F6-C9B4EACAB362}"/>
              </a:ext>
            </a:extLst>
          </p:cNvPr>
          <p:cNvSpPr>
            <a:spLocks noGrp="1"/>
          </p:cNvSpPr>
          <p:nvPr>
            <p:ph type="title" hasCustomPrompt="1"/>
          </p:nvPr>
        </p:nvSpPr>
        <p:spPr>
          <a:xfrm>
            <a:off x="385482" y="367368"/>
            <a:ext cx="9637060" cy="540145"/>
          </a:xfrm>
          <a:prstGeom prst="rect">
            <a:avLst/>
          </a:prstGeom>
        </p:spPr>
        <p:txBody>
          <a:bodyPr vert="horz" lIns="91440" tIns="45720" rIns="91440" bIns="45720" rtlCol="0" anchor="ctr">
            <a:noAutofit/>
          </a:bodyPr>
          <a:lstStyle/>
          <a:p>
            <a:r>
              <a:rPr lang="en-GB" dirty="0"/>
              <a:t>Click to add slide title</a:t>
            </a:r>
            <a:endParaRPr lang="en-US" dirty="0"/>
          </a:p>
        </p:txBody>
      </p:sp>
      <p:sp>
        <p:nvSpPr>
          <p:cNvPr id="15" name="Slide Number Placeholder 5">
            <a:extLst>
              <a:ext uri="{FF2B5EF4-FFF2-40B4-BE49-F238E27FC236}">
                <a16:creationId xmlns:a16="http://schemas.microsoft.com/office/drawing/2014/main" id="{7C09E446-08E7-FD8F-80D1-1B02D15A6910}"/>
              </a:ext>
            </a:extLst>
          </p:cNvPr>
          <p:cNvSpPr>
            <a:spLocks noGrp="1"/>
          </p:cNvSpPr>
          <p:nvPr>
            <p:ph type="sldNum" sz="quarter" idx="4"/>
          </p:nvPr>
        </p:nvSpPr>
        <p:spPr>
          <a:xfrm>
            <a:off x="11033794" y="6356350"/>
            <a:ext cx="7189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
        <p:nvSpPr>
          <p:cNvPr id="46" name="Content Placeholder 2">
            <a:extLst>
              <a:ext uri="{FF2B5EF4-FFF2-40B4-BE49-F238E27FC236}">
                <a16:creationId xmlns:a16="http://schemas.microsoft.com/office/drawing/2014/main" id="{48F4585A-2D72-19E2-7B40-41FEB45DABA5}"/>
              </a:ext>
            </a:extLst>
          </p:cNvPr>
          <p:cNvSpPr>
            <a:spLocks noGrp="1"/>
          </p:cNvSpPr>
          <p:nvPr>
            <p:ph type="body" sz="quarter" idx="10" hasCustomPrompt="1"/>
          </p:nvPr>
        </p:nvSpPr>
        <p:spPr>
          <a:xfrm>
            <a:off x="378478" y="1312069"/>
            <a:ext cx="11398531" cy="335156"/>
          </a:xfrm>
        </p:spPr>
        <p:txBody>
          <a:bodyPr>
            <a:noAutofit/>
          </a:bodyPr>
          <a:lstStyle>
            <a:lvl1pPr marL="0" indent="0">
              <a:buNone/>
              <a:defRPr sz="1800"/>
            </a:lvl1pPr>
          </a:lstStyle>
          <a:p>
            <a:pPr lvl="0"/>
            <a:r>
              <a:rPr lang="en-GB" dirty="0"/>
              <a:t>Insert unit title</a:t>
            </a:r>
            <a:endParaRPr lang="en-AU" dirty="0"/>
          </a:p>
        </p:txBody>
      </p:sp>
      <p:sp>
        <p:nvSpPr>
          <p:cNvPr id="48" name="Caption Placeholder 1">
            <a:extLst>
              <a:ext uri="{FF2B5EF4-FFF2-40B4-BE49-F238E27FC236}">
                <a16:creationId xmlns:a16="http://schemas.microsoft.com/office/drawing/2014/main" id="{69F7CE92-E1D5-B5FE-FFCF-4017AEF4DBAA}"/>
              </a:ext>
            </a:extLst>
          </p:cNvPr>
          <p:cNvSpPr>
            <a:spLocks noGrp="1"/>
          </p:cNvSpPr>
          <p:nvPr>
            <p:ph type="body" sz="quarter" idx="11" hasCustomPrompt="1"/>
          </p:nvPr>
        </p:nvSpPr>
        <p:spPr>
          <a:xfrm>
            <a:off x="371475" y="6239781"/>
            <a:ext cx="10662320" cy="455613"/>
          </a:xfrm>
        </p:spPr>
        <p:txBody>
          <a:bodyPr>
            <a:normAutofit/>
          </a:bodyPr>
          <a:lstStyle>
            <a:lvl1pPr marL="0" indent="0">
              <a:buNone/>
              <a:defRPr sz="800"/>
            </a:lvl1pPr>
          </a:lstStyle>
          <a:p>
            <a:pPr lvl="0"/>
            <a:r>
              <a:rPr lang="en-GB" dirty="0"/>
              <a:t>Insert source and notes here</a:t>
            </a:r>
            <a:endParaRPr lang="en-AU" dirty="0"/>
          </a:p>
        </p:txBody>
      </p:sp>
      <p:sp>
        <p:nvSpPr>
          <p:cNvPr id="51" name="Content Placeholder 3">
            <a:extLst>
              <a:ext uri="{FF2B5EF4-FFF2-40B4-BE49-F238E27FC236}">
                <a16:creationId xmlns:a16="http://schemas.microsoft.com/office/drawing/2014/main" id="{BA796F9D-91C8-8817-47C8-D1B3DB6BCCE5}"/>
              </a:ext>
            </a:extLst>
          </p:cNvPr>
          <p:cNvSpPr>
            <a:spLocks noGrp="1"/>
          </p:cNvSpPr>
          <p:nvPr>
            <p:ph type="chart" sz="quarter" idx="12"/>
          </p:nvPr>
        </p:nvSpPr>
        <p:spPr>
          <a:xfrm>
            <a:off x="371475" y="1808163"/>
            <a:ext cx="11412538" cy="4284662"/>
          </a:xfrm>
        </p:spPr>
        <p:txBody>
          <a:bodyPr/>
          <a:lstStyle/>
          <a:p>
            <a:endParaRPr lang="en-AU"/>
          </a:p>
        </p:txBody>
      </p:sp>
    </p:spTree>
    <p:extLst>
      <p:ext uri="{BB962C8B-B14F-4D97-AF65-F5344CB8AC3E}">
        <p14:creationId xmlns:p14="http://schemas.microsoft.com/office/powerpoint/2010/main" val="2706119659"/>
      </p:ext>
    </p:extLst>
  </p:cSld>
  <p:clrMapOvr>
    <a:masterClrMapping/>
  </p:clrMapOvr>
  <p:extLst>
    <p:ext uri="{DCECCB84-F9BA-43D5-87BE-67443E8EF086}">
      <p15:sldGuideLst xmlns:p15="http://schemas.microsoft.com/office/powerpoint/2012/main">
        <p15:guide id="2" pos="7423">
          <p15:clr>
            <a:srgbClr val="FBAE40"/>
          </p15:clr>
        </p15:guide>
        <p15:guide id="3" pos="234">
          <p15:clr>
            <a:srgbClr val="FBAE40"/>
          </p15:clr>
        </p15:guide>
        <p15:guide id="4" orient="horz" pos="3838">
          <p15:clr>
            <a:srgbClr val="FBAE40"/>
          </p15:clr>
        </p15:guide>
        <p15:guide id="5" orient="horz" pos="3929">
          <p15:clr>
            <a:srgbClr val="FBAE40"/>
          </p15:clr>
        </p15:guide>
        <p15:guide id="6" orient="horz" pos="1139">
          <p15:clr>
            <a:srgbClr val="FBAE40"/>
          </p15:clr>
        </p15:guide>
        <p15:guide id="7" orient="horz" pos="10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ospital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3" name="Picture Placeholder 2">
            <a:extLst>
              <a:ext uri="{FF2B5EF4-FFF2-40B4-BE49-F238E27FC236}">
                <a16:creationId xmlns:a16="http://schemas.microsoft.com/office/drawing/2014/main" id="{E7F0A3FD-BE2F-A94A-0A45-53E6C58A00E0}"/>
              </a:ext>
            </a:extLst>
          </p:cNvPr>
          <p:cNvSpPr>
            <a:spLocks noGrp="1"/>
          </p:cNvSpPr>
          <p:nvPr>
            <p:ph type="pic" sz="quarter" idx="12" hasCustomPrompt="1"/>
          </p:nvPr>
        </p:nvSpPr>
        <p:spPr>
          <a:xfrm>
            <a:off x="5043488" y="5091113"/>
            <a:ext cx="1306512" cy="1206500"/>
          </a:xfrm>
        </p:spPr>
        <p:txBody>
          <a:bodyPr>
            <a:normAutofit/>
          </a:bodyPr>
          <a:lstStyle>
            <a:lvl1pPr>
              <a:defRPr sz="1400">
                <a:solidFill>
                  <a:schemeClr val="bg1"/>
                </a:solidFill>
              </a:defRPr>
            </a:lvl1pPr>
          </a:lstStyle>
          <a:p>
            <a:r>
              <a:rPr lang="en-AU" dirty="0"/>
              <a:t>Insert headshot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6464300"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6464300"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11" name="Picture 10" descr="A picture containing person, indoor, hospital room, room&#10;&#10;Description automatically generated">
            <a:extLst>
              <a:ext uri="{FF2B5EF4-FFF2-40B4-BE49-F238E27FC236}">
                <a16:creationId xmlns:a16="http://schemas.microsoft.com/office/drawing/2014/main" id="{316F095F-9BFC-3D19-4105-BC7A994AD3D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74" y="0"/>
            <a:ext cx="4118438" cy="6858000"/>
          </a:xfrm>
          <a:prstGeom prst="rect">
            <a:avLst/>
          </a:prstGeom>
        </p:spPr>
      </p:pic>
    </p:spTree>
    <p:extLst>
      <p:ext uri="{BB962C8B-B14F-4D97-AF65-F5344CB8AC3E}">
        <p14:creationId xmlns:p14="http://schemas.microsoft.com/office/powerpoint/2010/main" val="374759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P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3" name="Picture Placeholder 2">
            <a:extLst>
              <a:ext uri="{FF2B5EF4-FFF2-40B4-BE49-F238E27FC236}">
                <a16:creationId xmlns:a16="http://schemas.microsoft.com/office/drawing/2014/main" id="{E7F0A3FD-BE2F-A94A-0A45-53E6C58A00E0}"/>
              </a:ext>
            </a:extLst>
          </p:cNvPr>
          <p:cNvSpPr>
            <a:spLocks noGrp="1"/>
          </p:cNvSpPr>
          <p:nvPr>
            <p:ph type="pic" sz="quarter" idx="12" hasCustomPrompt="1"/>
          </p:nvPr>
        </p:nvSpPr>
        <p:spPr>
          <a:xfrm>
            <a:off x="5043488" y="5091113"/>
            <a:ext cx="1306512" cy="1206500"/>
          </a:xfrm>
        </p:spPr>
        <p:txBody>
          <a:bodyPr>
            <a:normAutofit/>
          </a:bodyPr>
          <a:lstStyle>
            <a:lvl1pPr>
              <a:defRPr sz="1400">
                <a:solidFill>
                  <a:schemeClr val="bg1"/>
                </a:solidFill>
              </a:defRPr>
            </a:lvl1pPr>
          </a:lstStyle>
          <a:p>
            <a:r>
              <a:rPr lang="en-AU" dirty="0"/>
              <a:t>Insert headshot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6464300"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6464300"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11" name="Picture 10">
            <a:extLst>
              <a:ext uri="{FF2B5EF4-FFF2-40B4-BE49-F238E27FC236}">
                <a16:creationId xmlns:a16="http://schemas.microsoft.com/office/drawing/2014/main" id="{316F095F-9BFC-3D19-4105-BC7A994AD3D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75"/>
          <a:stretch/>
        </p:blipFill>
        <p:spPr>
          <a:xfrm>
            <a:off x="-11574" y="0"/>
            <a:ext cx="4118438" cy="6858000"/>
          </a:xfrm>
          <a:prstGeom prst="rect">
            <a:avLst/>
          </a:prstGeom>
        </p:spPr>
      </p:pic>
    </p:spTree>
    <p:extLst>
      <p:ext uri="{BB962C8B-B14F-4D97-AF65-F5344CB8AC3E}">
        <p14:creationId xmlns:p14="http://schemas.microsoft.com/office/powerpoint/2010/main" val="404038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omen working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3" name="Picture Placeholder 2">
            <a:extLst>
              <a:ext uri="{FF2B5EF4-FFF2-40B4-BE49-F238E27FC236}">
                <a16:creationId xmlns:a16="http://schemas.microsoft.com/office/drawing/2014/main" id="{E7F0A3FD-BE2F-A94A-0A45-53E6C58A00E0}"/>
              </a:ext>
            </a:extLst>
          </p:cNvPr>
          <p:cNvSpPr>
            <a:spLocks noGrp="1"/>
          </p:cNvSpPr>
          <p:nvPr>
            <p:ph type="pic" sz="quarter" idx="12" hasCustomPrompt="1"/>
          </p:nvPr>
        </p:nvSpPr>
        <p:spPr>
          <a:xfrm>
            <a:off x="5043488" y="5091113"/>
            <a:ext cx="1306512" cy="1206500"/>
          </a:xfrm>
        </p:spPr>
        <p:txBody>
          <a:bodyPr>
            <a:normAutofit/>
          </a:bodyPr>
          <a:lstStyle>
            <a:lvl1pPr>
              <a:defRPr sz="1400">
                <a:solidFill>
                  <a:schemeClr val="bg1"/>
                </a:solidFill>
              </a:defRPr>
            </a:lvl1pPr>
          </a:lstStyle>
          <a:p>
            <a:r>
              <a:rPr lang="en-AU" dirty="0"/>
              <a:t>Insert headshot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6464300"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6464300"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4" name="Picture 3" descr="A group of people crossing a street&#10;&#10;Description automatically generated with medium confidence">
            <a:extLst>
              <a:ext uri="{FF2B5EF4-FFF2-40B4-BE49-F238E27FC236}">
                <a16:creationId xmlns:a16="http://schemas.microsoft.com/office/drawing/2014/main" id="{8EBEF8A1-49FF-DA5A-A698-88558040EC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75" y="0"/>
            <a:ext cx="4155251" cy="6858000"/>
          </a:xfrm>
          <a:prstGeom prst="rect">
            <a:avLst/>
          </a:prstGeom>
        </p:spPr>
      </p:pic>
    </p:spTree>
    <p:extLst>
      <p:ext uri="{BB962C8B-B14F-4D97-AF65-F5344CB8AC3E}">
        <p14:creationId xmlns:p14="http://schemas.microsoft.com/office/powerpoint/2010/main" val="102390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3" name="Picture Placeholder 2">
            <a:extLst>
              <a:ext uri="{FF2B5EF4-FFF2-40B4-BE49-F238E27FC236}">
                <a16:creationId xmlns:a16="http://schemas.microsoft.com/office/drawing/2014/main" id="{E7F0A3FD-BE2F-A94A-0A45-53E6C58A00E0}"/>
              </a:ext>
            </a:extLst>
          </p:cNvPr>
          <p:cNvSpPr>
            <a:spLocks noGrp="1"/>
          </p:cNvSpPr>
          <p:nvPr>
            <p:ph type="pic" sz="quarter" idx="12" hasCustomPrompt="1"/>
          </p:nvPr>
        </p:nvSpPr>
        <p:spPr>
          <a:xfrm>
            <a:off x="5043488" y="5091113"/>
            <a:ext cx="1306512" cy="1206500"/>
          </a:xfrm>
        </p:spPr>
        <p:txBody>
          <a:bodyPr>
            <a:normAutofit/>
          </a:bodyPr>
          <a:lstStyle>
            <a:lvl1pPr>
              <a:defRPr sz="1400">
                <a:solidFill>
                  <a:schemeClr val="bg1"/>
                </a:solidFill>
              </a:defRPr>
            </a:lvl1pPr>
          </a:lstStyle>
          <a:p>
            <a:r>
              <a:rPr lang="en-AU" dirty="0"/>
              <a:t>Insert headshot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6464300"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6464300"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4" name="Picture 3" descr="A picture containing sky, outdoor, water, scene&#10;&#10;Description automatically generated">
            <a:extLst>
              <a:ext uri="{FF2B5EF4-FFF2-40B4-BE49-F238E27FC236}">
                <a16:creationId xmlns:a16="http://schemas.microsoft.com/office/drawing/2014/main" id="{B87F42FE-5D5D-59C0-C82B-C29D4B2BDF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75" y="0"/>
            <a:ext cx="4160063" cy="6858000"/>
          </a:xfrm>
          <a:prstGeom prst="rect">
            <a:avLst/>
          </a:prstGeom>
        </p:spPr>
      </p:pic>
    </p:spTree>
    <p:extLst>
      <p:ext uri="{BB962C8B-B14F-4D97-AF65-F5344CB8AC3E}">
        <p14:creationId xmlns:p14="http://schemas.microsoft.com/office/powerpoint/2010/main" val="94722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oney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3" name="Picture Placeholder 2">
            <a:extLst>
              <a:ext uri="{FF2B5EF4-FFF2-40B4-BE49-F238E27FC236}">
                <a16:creationId xmlns:a16="http://schemas.microsoft.com/office/drawing/2014/main" id="{E7F0A3FD-BE2F-A94A-0A45-53E6C58A00E0}"/>
              </a:ext>
            </a:extLst>
          </p:cNvPr>
          <p:cNvSpPr>
            <a:spLocks noGrp="1"/>
          </p:cNvSpPr>
          <p:nvPr>
            <p:ph type="pic" sz="quarter" idx="12" hasCustomPrompt="1"/>
          </p:nvPr>
        </p:nvSpPr>
        <p:spPr>
          <a:xfrm>
            <a:off x="5043488" y="5091113"/>
            <a:ext cx="1306512" cy="1206500"/>
          </a:xfrm>
        </p:spPr>
        <p:txBody>
          <a:bodyPr>
            <a:normAutofit/>
          </a:bodyPr>
          <a:lstStyle>
            <a:lvl1pPr>
              <a:defRPr sz="1400">
                <a:solidFill>
                  <a:schemeClr val="bg1"/>
                </a:solidFill>
              </a:defRPr>
            </a:lvl1pPr>
          </a:lstStyle>
          <a:p>
            <a:r>
              <a:rPr lang="en-AU" dirty="0"/>
              <a:t>Insert headshot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6464300"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6464300"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2" name="Picture Placeholder 6" descr="A picture containing different, various, variety, several&#10;&#10;Description automatically generated">
            <a:extLst>
              <a:ext uri="{FF2B5EF4-FFF2-40B4-BE49-F238E27FC236}">
                <a16:creationId xmlns:a16="http://schemas.microsoft.com/office/drawing/2014/main" id="{492E79D7-C9A8-F57B-076D-F471D0BB25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75" y="0"/>
            <a:ext cx="4181474" cy="6858000"/>
          </a:xfrm>
          <a:prstGeom prst="rect">
            <a:avLst/>
          </a:prstGeom>
        </p:spPr>
      </p:pic>
    </p:spTree>
    <p:extLst>
      <p:ext uri="{BB962C8B-B14F-4D97-AF65-F5344CB8AC3E}">
        <p14:creationId xmlns:p14="http://schemas.microsoft.com/office/powerpoint/2010/main" val="40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ransport and cities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3" name="Picture Placeholder 2">
            <a:extLst>
              <a:ext uri="{FF2B5EF4-FFF2-40B4-BE49-F238E27FC236}">
                <a16:creationId xmlns:a16="http://schemas.microsoft.com/office/drawing/2014/main" id="{E7F0A3FD-BE2F-A94A-0A45-53E6C58A00E0}"/>
              </a:ext>
            </a:extLst>
          </p:cNvPr>
          <p:cNvSpPr>
            <a:spLocks noGrp="1"/>
          </p:cNvSpPr>
          <p:nvPr>
            <p:ph type="pic" sz="quarter" idx="12" hasCustomPrompt="1"/>
          </p:nvPr>
        </p:nvSpPr>
        <p:spPr>
          <a:xfrm>
            <a:off x="5043488" y="5091113"/>
            <a:ext cx="1306512" cy="1206500"/>
          </a:xfrm>
        </p:spPr>
        <p:txBody>
          <a:bodyPr>
            <a:normAutofit/>
          </a:bodyPr>
          <a:lstStyle>
            <a:lvl1pPr>
              <a:defRPr sz="1400">
                <a:solidFill>
                  <a:schemeClr val="bg1"/>
                </a:solidFill>
              </a:defRPr>
            </a:lvl1pPr>
          </a:lstStyle>
          <a:p>
            <a:r>
              <a:rPr lang="en-AU" dirty="0"/>
              <a:t>Insert headshot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6464300"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6464300"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5" name="Picture 4" descr="A picture containing road, way, track, scene&#10;&#10;Description automatically generated">
            <a:extLst>
              <a:ext uri="{FF2B5EF4-FFF2-40B4-BE49-F238E27FC236}">
                <a16:creationId xmlns:a16="http://schemas.microsoft.com/office/drawing/2014/main" id="{B2339446-928A-C66D-B5D0-BD7A2330D9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75" y="0"/>
            <a:ext cx="4089863" cy="6858000"/>
          </a:xfrm>
          <a:prstGeom prst="rect">
            <a:avLst/>
          </a:prstGeom>
        </p:spPr>
      </p:pic>
    </p:spTree>
    <p:extLst>
      <p:ext uri="{BB962C8B-B14F-4D97-AF65-F5344CB8AC3E}">
        <p14:creationId xmlns:p14="http://schemas.microsoft.com/office/powerpoint/2010/main" val="381697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ducation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4" name="Picture Placeholder 2" descr="A group of children playing with a toy&#10;&#10;Description automatically generated with low confidence">
            <a:extLst>
              <a:ext uri="{FF2B5EF4-FFF2-40B4-BE49-F238E27FC236}">
                <a16:creationId xmlns:a16="http://schemas.microsoft.com/office/drawing/2014/main" id="{24528DED-91A3-6935-DAC0-AD9B44C085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75" y="0"/>
            <a:ext cx="4181474" cy="6858000"/>
          </a:xfrm>
          <a:prstGeom prst="rect">
            <a:avLst/>
          </a:prstGeom>
        </p:spPr>
      </p:pic>
      <p:pic>
        <p:nvPicPr>
          <p:cNvPr id="5" name="Picture Placeholder 4" descr="A picture containing person, wall, indoor, smiling&#10;&#10;Description automatically generated">
            <a:extLst>
              <a:ext uri="{FF2B5EF4-FFF2-40B4-BE49-F238E27FC236}">
                <a16:creationId xmlns:a16="http://schemas.microsoft.com/office/drawing/2014/main" id="{43FCFD07-85EE-AAAA-4C09-9249C6039A9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43488" y="5091113"/>
            <a:ext cx="1306512" cy="1206500"/>
          </a:xfrm>
          <a:prstGeom prst="rect">
            <a:avLst/>
          </a:prstGeom>
        </p:spPr>
      </p:pic>
      <p:sp>
        <p:nvSpPr>
          <p:cNvPr id="9" name="Text Placeholder 10">
            <a:extLst>
              <a:ext uri="{FF2B5EF4-FFF2-40B4-BE49-F238E27FC236}">
                <a16:creationId xmlns:a16="http://schemas.microsoft.com/office/drawing/2014/main" id="{513D23E3-44D9-2A6E-1906-B0357FDF8FF1}"/>
              </a:ext>
            </a:extLst>
          </p:cNvPr>
          <p:cNvSpPr>
            <a:spLocks noGrp="1"/>
          </p:cNvSpPr>
          <p:nvPr>
            <p:ph type="body" sz="quarter" idx="13"/>
          </p:nvPr>
        </p:nvSpPr>
        <p:spPr>
          <a:xfrm>
            <a:off x="6464300" y="5141913"/>
            <a:ext cx="2335213" cy="537434"/>
          </a:xfrm>
        </p:spPr>
        <p:txBody>
          <a:bodyPr/>
          <a:lstStyle>
            <a:lvl1pPr marL="0" indent="0">
              <a:buNone/>
              <a:defRPr sz="1200">
                <a:solidFill>
                  <a:schemeClr val="bg1"/>
                </a:solidFill>
              </a:defRPr>
            </a:lvl1pPr>
          </a:lstStyle>
          <a:p>
            <a:pPr lvl="0"/>
            <a:r>
              <a:rPr lang="en-US" sz="1600">
                <a:solidFill>
                  <a:schemeClr val="accent1"/>
                </a:solidFill>
              </a:rPr>
              <a:t>Click to edit Master text styles</a:t>
            </a:r>
          </a:p>
          <a:p>
            <a:pPr lvl="1"/>
            <a:r>
              <a:rPr lang="en-US" sz="1600">
                <a:solidFill>
                  <a:schemeClr val="accent1"/>
                </a:solidFill>
              </a:rPr>
              <a:t>Second level</a:t>
            </a:r>
          </a:p>
        </p:txBody>
      </p:sp>
      <p:sp>
        <p:nvSpPr>
          <p:cNvPr id="10" name="Text Placeholder 12">
            <a:extLst>
              <a:ext uri="{FF2B5EF4-FFF2-40B4-BE49-F238E27FC236}">
                <a16:creationId xmlns:a16="http://schemas.microsoft.com/office/drawing/2014/main" id="{226D3D6F-91C4-347B-4C97-C4E040370FE6}"/>
              </a:ext>
            </a:extLst>
          </p:cNvPr>
          <p:cNvSpPr>
            <a:spLocks noGrp="1"/>
          </p:cNvSpPr>
          <p:nvPr>
            <p:ph type="body" sz="quarter" idx="14" hasCustomPrompt="1"/>
          </p:nvPr>
        </p:nvSpPr>
        <p:spPr>
          <a:xfrm>
            <a:off x="6464300" y="5856015"/>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Tree>
    <p:extLst>
      <p:ext uri="{BB962C8B-B14F-4D97-AF65-F5344CB8AC3E}">
        <p14:creationId xmlns:p14="http://schemas.microsoft.com/office/powerpoint/2010/main" val="64303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ergy 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01491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01491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pic>
        <p:nvPicPr>
          <p:cNvPr id="2" name="Picture Placeholder 6" descr="A picture containing text, light, flock, outdoor object&#10;&#10;Description automatically generated">
            <a:extLst>
              <a:ext uri="{FF2B5EF4-FFF2-40B4-BE49-F238E27FC236}">
                <a16:creationId xmlns:a16="http://schemas.microsoft.com/office/drawing/2014/main" id="{0240B812-4F3E-5F92-BE65-60B880A675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75" y="0"/>
            <a:ext cx="4181474" cy="6858000"/>
          </a:xfrm>
          <a:prstGeom prst="rect">
            <a:avLst/>
          </a:prstGeom>
          <a:ln>
            <a:noFill/>
          </a:ln>
        </p:spPr>
      </p:pic>
      <p:pic>
        <p:nvPicPr>
          <p:cNvPr id="3" name="Picture Placeholder 4" descr="A person in a suit smiling&#10;&#10;Description automatically generated with medium confidence">
            <a:extLst>
              <a:ext uri="{FF2B5EF4-FFF2-40B4-BE49-F238E27FC236}">
                <a16:creationId xmlns:a16="http://schemas.microsoft.com/office/drawing/2014/main" id="{A7E773DE-7B20-46D2-0823-D620017138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22"/>
          <a:stretch/>
        </p:blipFill>
        <p:spPr>
          <a:xfrm>
            <a:off x="5043488" y="5091113"/>
            <a:ext cx="1306512" cy="1206500"/>
          </a:xfrm>
          <a:prstGeom prst="rect">
            <a:avLst/>
          </a:prstGeom>
        </p:spPr>
      </p:pic>
      <p:sp>
        <p:nvSpPr>
          <p:cNvPr id="4" name="Text Placeholder 10">
            <a:extLst>
              <a:ext uri="{FF2B5EF4-FFF2-40B4-BE49-F238E27FC236}">
                <a16:creationId xmlns:a16="http://schemas.microsoft.com/office/drawing/2014/main" id="{245C62CA-05B1-D950-9485-32B878180F7A}"/>
              </a:ext>
            </a:extLst>
          </p:cNvPr>
          <p:cNvSpPr>
            <a:spLocks noGrp="1"/>
          </p:cNvSpPr>
          <p:nvPr>
            <p:ph type="body" sz="quarter" idx="13"/>
          </p:nvPr>
        </p:nvSpPr>
        <p:spPr>
          <a:xfrm>
            <a:off x="6464300" y="5141913"/>
            <a:ext cx="2335213" cy="537434"/>
          </a:xfrm>
        </p:spPr>
        <p:txBody>
          <a:bodyPr/>
          <a:lstStyle>
            <a:lvl1pPr marL="0" indent="0">
              <a:buNone/>
              <a:defRPr sz="1200">
                <a:solidFill>
                  <a:schemeClr val="bg1"/>
                </a:solidFill>
              </a:defRPr>
            </a:lvl1pPr>
          </a:lstStyle>
          <a:p>
            <a:pPr lvl="0"/>
            <a:r>
              <a:rPr lang="en-US" sz="1600">
                <a:solidFill>
                  <a:schemeClr val="accent1"/>
                </a:solidFill>
              </a:rPr>
              <a:t>Click to edit Master text styles</a:t>
            </a:r>
          </a:p>
          <a:p>
            <a:pPr lvl="1"/>
            <a:r>
              <a:rPr lang="en-US" sz="1600">
                <a:solidFill>
                  <a:schemeClr val="accent1"/>
                </a:solidFill>
              </a:rPr>
              <a:t>Second level</a:t>
            </a:r>
          </a:p>
        </p:txBody>
      </p:sp>
      <p:sp>
        <p:nvSpPr>
          <p:cNvPr id="6" name="Text Placeholder 12">
            <a:extLst>
              <a:ext uri="{FF2B5EF4-FFF2-40B4-BE49-F238E27FC236}">
                <a16:creationId xmlns:a16="http://schemas.microsoft.com/office/drawing/2014/main" id="{CC5CD331-6833-A6DE-F538-F131EB080D46}"/>
              </a:ext>
            </a:extLst>
          </p:cNvPr>
          <p:cNvSpPr>
            <a:spLocks noGrp="1"/>
          </p:cNvSpPr>
          <p:nvPr>
            <p:ph type="body" sz="quarter" idx="14" hasCustomPrompt="1"/>
          </p:nvPr>
        </p:nvSpPr>
        <p:spPr>
          <a:xfrm>
            <a:off x="6464300" y="6029326"/>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Tree>
    <p:extLst>
      <p:ext uri="{BB962C8B-B14F-4D97-AF65-F5344CB8AC3E}">
        <p14:creationId xmlns:p14="http://schemas.microsoft.com/office/powerpoint/2010/main" val="113848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482" y="339329"/>
            <a:ext cx="9637060" cy="5401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5481" y="1315299"/>
            <a:ext cx="11398531" cy="4836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5482" y="6356350"/>
            <a:ext cx="3195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C34C6-D93D-964F-98F1-8B05274CB5BF}" type="datetimeFigureOut">
              <a:rPr lang="en-AU" noProof="0" smtClean="0"/>
              <a:t>10/11/2023</a:t>
            </a:fld>
            <a:endParaRPr lang="en-AU"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46320" y="6356350"/>
            <a:ext cx="3142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Tree>
    <p:extLst>
      <p:ext uri="{BB962C8B-B14F-4D97-AF65-F5344CB8AC3E}">
        <p14:creationId xmlns:p14="http://schemas.microsoft.com/office/powerpoint/2010/main" val="2448263484"/>
      </p:ext>
    </p:extLst>
  </p:cSld>
  <p:clrMap bg1="lt1" tx1="dk1" bg2="lt2" tx2="dk2" accent1="accent1" accent2="accent2" accent3="accent3" accent4="accent4" accent5="accent5" accent6="accent6" hlink="hlink" folHlink="folHlink"/>
  <p:sldLayoutIdLst>
    <p:sldLayoutId id="2147483832" r:id="rId1"/>
    <p:sldLayoutId id="2147483855" r:id="rId2"/>
    <p:sldLayoutId id="2147483857" r:id="rId3"/>
    <p:sldLayoutId id="2147483854" r:id="rId4"/>
    <p:sldLayoutId id="2147483853" r:id="rId5"/>
    <p:sldLayoutId id="2147483851" r:id="rId6"/>
    <p:sldLayoutId id="2147483852" r:id="rId7"/>
    <p:sldLayoutId id="2147483847" r:id="rId8"/>
    <p:sldLayoutId id="2147483848" r:id="rId9"/>
    <p:sldLayoutId id="2147483849" r:id="rId10"/>
    <p:sldLayoutId id="2147483850" r:id="rId11"/>
    <p:sldLayoutId id="2147483834" r:id="rId12"/>
    <p:sldLayoutId id="2147483833" r:id="rId13"/>
    <p:sldLayoutId id="2147483844" r:id="rId14"/>
    <p:sldLayoutId id="2147483837" r:id="rId15"/>
    <p:sldLayoutId id="2147483856" r:id="rId16"/>
    <p:sldLayoutId id="2147483846" r:id="rId17"/>
    <p:sldLayoutId id="2147483858" r:id="rId18"/>
  </p:sldLayoutIdLst>
  <p:txStyles>
    <p:titleStyle>
      <a:lvl1pPr algn="l" defTabSz="914400" rtl="0" eaLnBrk="1" latinLnBrk="0" hangingPunct="1">
        <a:lnSpc>
          <a:spcPct val="90000"/>
        </a:lnSpc>
        <a:spcBef>
          <a:spcPct val="0"/>
        </a:spcBef>
        <a:buNone/>
        <a:defRPr sz="3200" kern="1200">
          <a:solidFill>
            <a:schemeClr val="tx1"/>
          </a:solidFill>
          <a:latin typeface="DM Serif Display"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pos="7423" userDrawn="1">
          <p15:clr>
            <a:srgbClr val="F26B43"/>
          </p15:clr>
        </p15:guide>
        <p15:guide id="3" orient="horz" pos="210" userDrawn="1">
          <p15:clr>
            <a:srgbClr val="F26B43"/>
          </p15:clr>
        </p15:guide>
        <p15:guide id="4" orient="horz" pos="572" userDrawn="1">
          <p15:clr>
            <a:srgbClr val="F26B43"/>
          </p15:clr>
        </p15:guide>
        <p15:guide id="5"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FD00CD-95DB-0F74-EABB-6A11E98AEF89}"/>
              </a:ext>
            </a:extLst>
          </p:cNvPr>
          <p:cNvSpPr>
            <a:spLocks noGrp="1"/>
          </p:cNvSpPr>
          <p:nvPr>
            <p:ph type="body" sz="quarter" idx="15"/>
          </p:nvPr>
        </p:nvSpPr>
        <p:spPr/>
        <p:txBody>
          <a:bodyPr/>
          <a:lstStyle/>
          <a:p>
            <a:r>
              <a:rPr lang="en-AU" dirty="0"/>
              <a:t>Potholes and pitfalls: How to fix local roads</a:t>
            </a:r>
          </a:p>
        </p:txBody>
      </p:sp>
      <p:sp>
        <p:nvSpPr>
          <p:cNvPr id="10" name="Text Placeholder 9">
            <a:extLst>
              <a:ext uri="{FF2B5EF4-FFF2-40B4-BE49-F238E27FC236}">
                <a16:creationId xmlns:a16="http://schemas.microsoft.com/office/drawing/2014/main" id="{EBAB8F96-6FE5-0C5D-662F-F11A02D44D58}"/>
              </a:ext>
            </a:extLst>
          </p:cNvPr>
          <p:cNvSpPr>
            <a:spLocks noGrp="1"/>
          </p:cNvSpPr>
          <p:nvPr>
            <p:ph type="body" sz="quarter" idx="16"/>
          </p:nvPr>
        </p:nvSpPr>
        <p:spPr/>
        <p:txBody>
          <a:bodyPr>
            <a:normAutofit/>
          </a:bodyPr>
          <a:lstStyle/>
          <a:p>
            <a:r>
              <a:rPr lang="en-AU" dirty="0"/>
              <a:t>November 2023</a:t>
            </a:r>
          </a:p>
        </p:txBody>
      </p:sp>
      <p:pic>
        <p:nvPicPr>
          <p:cNvPr id="13" name="Picture Placeholder 12">
            <a:extLst>
              <a:ext uri="{FF2B5EF4-FFF2-40B4-BE49-F238E27FC236}">
                <a16:creationId xmlns:a16="http://schemas.microsoft.com/office/drawing/2014/main" id="{9651A853-35A1-AFDF-1C20-A5406FCB81EB}"/>
              </a:ext>
            </a:extLst>
          </p:cNvPr>
          <p:cNvPicPr>
            <a:picLocks noGrp="1" noChangeAspect="1"/>
          </p:cNvPicPr>
          <p:nvPr>
            <p:ph type="pic" sz="quarter" idx="11"/>
          </p:nvPr>
        </p:nvPicPr>
        <p:blipFill rotWithShape="1">
          <a:blip r:embed="rId2"/>
          <a:srcRect t="182" r="38393" b="-182"/>
          <a:stretch/>
        </p:blipFill>
        <p:spPr>
          <a:xfrm>
            <a:off x="-11112" y="0"/>
            <a:ext cx="4510226" cy="6858000"/>
          </a:xfrm>
        </p:spPr>
      </p:pic>
    </p:spTree>
    <p:extLst>
      <p:ext uri="{BB962C8B-B14F-4D97-AF65-F5344CB8AC3E}">
        <p14:creationId xmlns:p14="http://schemas.microsoft.com/office/powerpoint/2010/main" val="354804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1DB117-90B0-DEDB-1994-D302771CCA83}"/>
              </a:ext>
            </a:extLst>
          </p:cNvPr>
          <p:cNvSpPr/>
          <p:nvPr/>
        </p:nvSpPr>
        <p:spPr bwMode="auto">
          <a:xfrm>
            <a:off x="262406" y="2704784"/>
            <a:ext cx="11368368" cy="1227128"/>
          </a:xfrm>
          <a:prstGeom prst="rect">
            <a:avLst/>
          </a:prstGeom>
          <a:solidFill>
            <a:srgbClr val="FFE07F"/>
          </a:solidFill>
          <a:ln w="9525" cap="flat" cmpd="sng" algn="ctr">
            <a:solidFill>
              <a:srgbClr val="FFFFFF"/>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
        <p:nvSpPr>
          <p:cNvPr id="2" name="Title 1">
            <a:extLst>
              <a:ext uri="{FF2B5EF4-FFF2-40B4-BE49-F238E27FC236}">
                <a16:creationId xmlns:a16="http://schemas.microsoft.com/office/drawing/2014/main" id="{D49530B7-AE00-1B3E-287E-E92735DC1FC8}"/>
              </a:ext>
            </a:extLst>
          </p:cNvPr>
          <p:cNvSpPr>
            <a:spLocks noGrp="1"/>
          </p:cNvSpPr>
          <p:nvPr>
            <p:ph type="title"/>
          </p:nvPr>
        </p:nvSpPr>
        <p:spPr>
          <a:xfrm>
            <a:off x="385482" y="367368"/>
            <a:ext cx="9637060" cy="540145"/>
          </a:xfrm>
        </p:spPr>
        <p:txBody>
          <a:bodyPr/>
          <a:lstStyle/>
          <a:p>
            <a:r>
              <a:rPr lang="en-AU" dirty="0"/>
              <a:t>Potholes and pitfalls: How to fix local roads</a:t>
            </a:r>
          </a:p>
        </p:txBody>
      </p:sp>
      <p:sp>
        <p:nvSpPr>
          <p:cNvPr id="4" name="TextBox 3">
            <a:extLst>
              <a:ext uri="{FF2B5EF4-FFF2-40B4-BE49-F238E27FC236}">
                <a16:creationId xmlns:a16="http://schemas.microsoft.com/office/drawing/2014/main" id="{3E740CEB-5C43-8459-B1AC-72C87070E661}"/>
              </a:ext>
            </a:extLst>
          </p:cNvPr>
          <p:cNvSpPr txBox="1"/>
          <p:nvPr/>
        </p:nvSpPr>
        <p:spPr>
          <a:xfrm>
            <a:off x="523875" y="15144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5" name="TextBox 4">
            <a:extLst>
              <a:ext uri="{FF2B5EF4-FFF2-40B4-BE49-F238E27FC236}">
                <a16:creationId xmlns:a16="http://schemas.microsoft.com/office/drawing/2014/main" id="{25610337-2D79-6EF6-8D4C-6A5B8BFD233F}"/>
              </a:ext>
            </a:extLst>
          </p:cNvPr>
          <p:cNvSpPr txBox="1"/>
          <p:nvPr/>
        </p:nvSpPr>
        <p:spPr>
          <a:xfrm>
            <a:off x="1371600" y="16287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7" name="TextBox 6">
            <a:extLst>
              <a:ext uri="{FF2B5EF4-FFF2-40B4-BE49-F238E27FC236}">
                <a16:creationId xmlns:a16="http://schemas.microsoft.com/office/drawing/2014/main" id="{FE5576BD-B295-5F01-A041-BB6B33437FED}"/>
              </a:ext>
            </a:extLst>
          </p:cNvPr>
          <p:cNvSpPr txBox="1"/>
          <p:nvPr/>
        </p:nvSpPr>
        <p:spPr>
          <a:xfrm>
            <a:off x="262192" y="1514475"/>
            <a:ext cx="11368368" cy="4801314"/>
          </a:xfrm>
          <a:prstGeom prst="rect">
            <a:avLst/>
          </a:prstGeom>
          <a:noFill/>
        </p:spPr>
        <p:txBody>
          <a:bodyPr wrap="square">
            <a:spAutoFit/>
          </a:bodyPr>
          <a:lstStyle/>
          <a:p>
            <a:pPr algn="l"/>
            <a:r>
              <a:rPr lang="en-AU" sz="2400" b="1" i="0" u="none" strike="noStrike" dirty="0">
                <a:solidFill>
                  <a:srgbClr val="000000"/>
                </a:solidFill>
                <a:effectLst/>
              </a:rPr>
              <a:t>There is not enough funding in the system</a:t>
            </a:r>
          </a:p>
          <a:p>
            <a:pPr marL="285750" indent="-285750" algn="l">
              <a:buFont typeface="Arial" panose="020B0604020202020204" pitchFamily="34" charset="0"/>
              <a:buChar char="•"/>
            </a:pPr>
            <a:r>
              <a:rPr lang="en-AU" i="0" u="none" strike="noStrike" dirty="0">
                <a:solidFill>
                  <a:srgbClr val="000000"/>
                </a:solidFill>
                <a:effectLst/>
              </a:rPr>
              <a:t>Councils are underspending on road maintenance by at least $1 billion annually</a:t>
            </a:r>
          </a:p>
          <a:p>
            <a:pPr marL="285750" indent="-285750" algn="l">
              <a:buFont typeface="Arial" panose="020B0604020202020204" pitchFamily="34" charset="0"/>
              <a:buChar char="•"/>
            </a:pPr>
            <a:r>
              <a:rPr lang="en-AU" i="0" u="none" strike="noStrike" dirty="0">
                <a:solidFill>
                  <a:srgbClr val="000000"/>
                </a:solidFill>
                <a:effectLst/>
              </a:rPr>
              <a:t>Delaying action will cost more in the long run</a:t>
            </a:r>
          </a:p>
          <a:p>
            <a:pPr algn="l"/>
            <a:endParaRPr lang="en-AU" i="0" u="none" strike="noStrike" dirty="0">
              <a:solidFill>
                <a:srgbClr val="000000"/>
              </a:solidFill>
              <a:effectLst/>
            </a:endParaRPr>
          </a:p>
          <a:p>
            <a:pPr algn="l"/>
            <a:r>
              <a:rPr lang="en-AU" sz="2400" b="1" dirty="0">
                <a:solidFill>
                  <a:srgbClr val="000000"/>
                </a:solidFill>
              </a:rPr>
              <a:t>Untied funding is not going where it is needed most</a:t>
            </a:r>
          </a:p>
          <a:p>
            <a:pPr marL="342900" indent="-342900" algn="l">
              <a:buFont typeface="Arial" panose="020B0604020202020204" pitchFamily="34" charset="0"/>
              <a:buChar char="•"/>
            </a:pPr>
            <a:r>
              <a:rPr lang="en-AU" dirty="0">
                <a:solidFill>
                  <a:srgbClr val="000000"/>
                </a:solidFill>
              </a:rPr>
              <a:t>Councils in less populous states are disadvantaged by the grants system</a:t>
            </a:r>
          </a:p>
          <a:p>
            <a:pPr marL="342900" indent="-342900" algn="l">
              <a:buFont typeface="Arial" panose="020B0604020202020204" pitchFamily="34" charset="0"/>
              <a:buChar char="•"/>
            </a:pPr>
            <a:r>
              <a:rPr lang="en-AU" dirty="0">
                <a:solidFill>
                  <a:srgbClr val="000000"/>
                </a:solidFill>
              </a:rPr>
              <a:t>Too much funding is being diverted to self-sufficient councils</a:t>
            </a:r>
          </a:p>
          <a:p>
            <a:pPr algn="l"/>
            <a:endParaRPr lang="en-AU" dirty="0">
              <a:solidFill>
                <a:srgbClr val="000000"/>
              </a:solidFill>
            </a:endParaRPr>
          </a:p>
          <a:p>
            <a:pPr algn="l"/>
            <a:r>
              <a:rPr lang="en-AU" sz="2400" b="1" dirty="0">
                <a:solidFill>
                  <a:srgbClr val="000000"/>
                </a:solidFill>
              </a:rPr>
              <a:t>Tied funding imposes unnecessary burdens</a:t>
            </a:r>
          </a:p>
          <a:p>
            <a:pPr marL="342900" indent="-342900" algn="l">
              <a:buFont typeface="Arial" panose="020B0604020202020204" pitchFamily="34" charset="0"/>
              <a:buChar char="•"/>
            </a:pPr>
            <a:r>
              <a:rPr lang="en-AU" dirty="0">
                <a:solidFill>
                  <a:srgbClr val="000000"/>
                </a:solidFill>
              </a:rPr>
              <a:t>Strict requirements on councils are wasting scarce council resources and are prohibitive for more remote communities</a:t>
            </a:r>
          </a:p>
          <a:p>
            <a:pPr marL="342900" indent="-342900" algn="l">
              <a:buFont typeface="Arial" panose="020B0604020202020204" pitchFamily="34" charset="0"/>
              <a:buChar char="•"/>
            </a:pPr>
            <a:r>
              <a:rPr lang="en-AU" dirty="0">
                <a:solidFill>
                  <a:srgbClr val="000000"/>
                </a:solidFill>
              </a:rPr>
              <a:t>Inflexible rules are driving up costs for councils</a:t>
            </a:r>
          </a:p>
          <a:p>
            <a:pPr algn="l"/>
            <a:endParaRPr lang="en-AU" sz="2400" b="1" dirty="0">
              <a:solidFill>
                <a:srgbClr val="000000"/>
              </a:solidFill>
            </a:endParaRPr>
          </a:p>
          <a:p>
            <a:pPr algn="l"/>
            <a:r>
              <a:rPr lang="en-AU" sz="2400" b="1" dirty="0">
                <a:solidFill>
                  <a:srgbClr val="000000"/>
                </a:solidFill>
              </a:rPr>
              <a:t>Many councils need help to manage their roads</a:t>
            </a:r>
          </a:p>
          <a:p>
            <a:pPr marL="342900" indent="-342900" algn="l">
              <a:buFont typeface="Arial" panose="020B0604020202020204" pitchFamily="34" charset="0"/>
              <a:buChar char="•"/>
            </a:pPr>
            <a:r>
              <a:rPr lang="en-AU" i="0" u="none" strike="noStrike" dirty="0">
                <a:solidFill>
                  <a:srgbClr val="000000"/>
                </a:solidFill>
                <a:effectLst/>
              </a:rPr>
              <a:t>Councils lack the data, staff, and technology to properly maintain their roads</a:t>
            </a:r>
          </a:p>
        </p:txBody>
      </p:sp>
    </p:spTree>
    <p:extLst>
      <p:ext uri="{BB962C8B-B14F-4D97-AF65-F5344CB8AC3E}">
        <p14:creationId xmlns:p14="http://schemas.microsoft.com/office/powerpoint/2010/main" val="278164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sz="2800" dirty="0"/>
              <a:t>Regional and remote councils manage vast road networks</a:t>
            </a:r>
            <a:br>
              <a:rPr lang="en-AU" sz="2800" dirty="0"/>
            </a:br>
            <a:r>
              <a:rPr lang="en-AU" sz="2800" dirty="0"/>
              <a:t>with limited scope to raise revenue</a:t>
            </a:r>
          </a:p>
        </p:txBody>
      </p:sp>
      <p:sp>
        <p:nvSpPr>
          <p:cNvPr id="3" name="Content Placeholder 2"/>
          <p:cNvSpPr>
            <a:spLocks noGrp="1"/>
          </p:cNvSpPr>
          <p:nvPr>
            <p:ph type="body" sz="quarter" idx="10" hasCustomPrompt="1"/>
          </p:nvPr>
        </p:nvSpPr>
        <p:spPr>
          <a:xfrm>
            <a:off x="378478" y="1312069"/>
            <a:ext cx="11398531" cy="335156"/>
          </a:xfrm>
        </p:spPr>
        <p:txBody>
          <a:bodyPr/>
          <a:lstStyle/>
          <a:p>
            <a:r>
              <a:t>Share of funding, population and road length by council remoteness</a:t>
            </a:r>
          </a:p>
        </p:txBody>
      </p:sp>
      <p:sp>
        <p:nvSpPr>
          <p:cNvPr id="4" name="Caption Placeholder 1"/>
          <p:cNvSpPr>
            <a:spLocks noGrp="1"/>
          </p:cNvSpPr>
          <p:nvPr>
            <p:ph type="body" sz="quarter" idx="11" hasCustomPrompt="1"/>
          </p:nvPr>
        </p:nvSpPr>
        <p:spPr>
          <a:xfrm>
            <a:off x="371475" y="6239781"/>
            <a:ext cx="10662320" cy="455613"/>
          </a:xfrm>
        </p:spPr>
        <p:txBody>
          <a:bodyPr/>
          <a:lstStyle/>
          <a:p>
            <a:r>
              <a:rPr lang="en-AU" dirty="0"/>
              <a:t>Sources: ALGA 2021; ABS 2022a, Grattan analysis of publicly available council budgets and financial statements</a:t>
            </a:r>
            <a:endParaRPr dirty="0"/>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1060460" y="1899602"/>
              <a:ext cx="10613824" cy="3592021"/>
            </a:xfrm>
            <a:prstGeom prst="rect">
              <a:avLst/>
            </a:prstGeom>
            <a:solidFill>
              <a:srgbClr val="FFFFFF">
                <a:alpha val="100000"/>
              </a:srgbClr>
            </a:solidFill>
          </p:spPr>
          <p:txBody>
            <a:bodyPr/>
            <a:lstStyle/>
            <a:p>
              <a:endParaRPr/>
            </a:p>
          </p:txBody>
        </p:sp>
        <p:sp>
          <p:nvSpPr>
            <p:cNvPr id="9" name="pl6"/>
            <p:cNvSpPr/>
            <p:nvPr/>
          </p:nvSpPr>
          <p:spPr>
            <a:xfrm>
              <a:off x="1060460" y="5491624"/>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060460" y="4636381"/>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060460" y="3781138"/>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060460" y="2925894"/>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060460" y="2070651"/>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4" name="rc11"/>
            <p:cNvSpPr/>
            <p:nvPr/>
          </p:nvSpPr>
          <p:spPr>
            <a:xfrm>
              <a:off x="5529439" y="2070651"/>
              <a:ext cx="2011040" cy="249837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3294950" y="2070651"/>
              <a:ext cx="2011040" cy="509373"/>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6" name="rc13"/>
            <p:cNvSpPr/>
            <p:nvPr/>
          </p:nvSpPr>
          <p:spPr>
            <a:xfrm>
              <a:off x="7763928" y="2070651"/>
              <a:ext cx="2011040" cy="2123787"/>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7" name="rc14"/>
            <p:cNvSpPr/>
            <p:nvPr/>
          </p:nvSpPr>
          <p:spPr>
            <a:xfrm>
              <a:off x="1060460" y="2070651"/>
              <a:ext cx="2011040" cy="24492"/>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8" name="rc15"/>
            <p:cNvSpPr/>
            <p:nvPr/>
          </p:nvSpPr>
          <p:spPr>
            <a:xfrm>
              <a:off x="5529439" y="4569025"/>
              <a:ext cx="2011040" cy="863610"/>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9" name="rc16"/>
            <p:cNvSpPr/>
            <p:nvPr/>
          </p:nvSpPr>
          <p:spPr>
            <a:xfrm>
              <a:off x="3294950" y="2580025"/>
              <a:ext cx="2011040" cy="2076656"/>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0" name="rc17"/>
            <p:cNvSpPr/>
            <p:nvPr/>
          </p:nvSpPr>
          <p:spPr>
            <a:xfrm>
              <a:off x="7763928" y="4194439"/>
              <a:ext cx="2011040" cy="1180376"/>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1" name="rc18"/>
            <p:cNvSpPr/>
            <p:nvPr/>
          </p:nvSpPr>
          <p:spPr>
            <a:xfrm>
              <a:off x="1060460" y="2095144"/>
              <a:ext cx="2011040" cy="764160"/>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2" name="rc19"/>
            <p:cNvSpPr/>
            <p:nvPr/>
          </p:nvSpPr>
          <p:spPr>
            <a:xfrm>
              <a:off x="5529439" y="5432636"/>
              <a:ext cx="2011040" cy="58987"/>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3" name="rc20"/>
            <p:cNvSpPr/>
            <p:nvPr/>
          </p:nvSpPr>
          <p:spPr>
            <a:xfrm>
              <a:off x="3294950" y="4656682"/>
              <a:ext cx="2011040" cy="834942"/>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4" name="rc21"/>
            <p:cNvSpPr/>
            <p:nvPr/>
          </p:nvSpPr>
          <p:spPr>
            <a:xfrm>
              <a:off x="7763928" y="5374816"/>
              <a:ext cx="2011040" cy="116808"/>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5" name="rc22"/>
            <p:cNvSpPr/>
            <p:nvPr/>
          </p:nvSpPr>
          <p:spPr>
            <a:xfrm>
              <a:off x="1060460" y="2859304"/>
              <a:ext cx="2011040" cy="2632319"/>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6" name="pg23"/>
            <p:cNvSpPr/>
            <p:nvPr/>
          </p:nvSpPr>
          <p:spPr>
            <a:xfrm>
              <a:off x="9886693" y="2936587"/>
              <a:ext cx="1247388" cy="255076"/>
            </a:xfrm>
            <a:custGeom>
              <a:avLst/>
              <a:gdLst/>
              <a:ahLst/>
              <a:cxnLst/>
              <a:rect l="0" t="0" r="0" b="0"/>
              <a:pathLst>
                <a:path w="1247388" h="255076">
                  <a:moveTo>
                    <a:pt x="27431" y="255076"/>
                  </a:moveTo>
                  <a:lnTo>
                    <a:pt x="1219956" y="255076"/>
                  </a:lnTo>
                  <a:lnTo>
                    <a:pt x="1218851" y="255054"/>
                  </a:lnTo>
                  <a:lnTo>
                    <a:pt x="1223262" y="254876"/>
                  </a:lnTo>
                  <a:lnTo>
                    <a:pt x="1227588" y="253993"/>
                  </a:lnTo>
                  <a:lnTo>
                    <a:pt x="1231715" y="252427"/>
                  </a:lnTo>
                  <a:lnTo>
                    <a:pt x="1235539" y="250220"/>
                  </a:lnTo>
                  <a:lnTo>
                    <a:pt x="1238958" y="247428"/>
                  </a:lnTo>
                  <a:lnTo>
                    <a:pt x="1241886" y="244124"/>
                  </a:lnTo>
                  <a:lnTo>
                    <a:pt x="1244245" y="240392"/>
                  </a:lnTo>
                  <a:lnTo>
                    <a:pt x="1245976" y="236331"/>
                  </a:lnTo>
                  <a:lnTo>
                    <a:pt x="1247032" y="232044"/>
                  </a:lnTo>
                  <a:lnTo>
                    <a:pt x="1247388" y="227644"/>
                  </a:lnTo>
                  <a:lnTo>
                    <a:pt x="1247388" y="27432"/>
                  </a:lnTo>
                  <a:lnTo>
                    <a:pt x="1247032" y="23031"/>
                  </a:lnTo>
                  <a:lnTo>
                    <a:pt x="1245976" y="18745"/>
                  </a:lnTo>
                  <a:lnTo>
                    <a:pt x="1244245" y="14683"/>
                  </a:lnTo>
                  <a:lnTo>
                    <a:pt x="1241886" y="10952"/>
                  </a:lnTo>
                  <a:lnTo>
                    <a:pt x="1238958" y="7647"/>
                  </a:lnTo>
                  <a:lnTo>
                    <a:pt x="1235539" y="4855"/>
                  </a:lnTo>
                  <a:lnTo>
                    <a:pt x="1231715" y="2648"/>
                  </a:lnTo>
                  <a:lnTo>
                    <a:pt x="1227588" y="1083"/>
                  </a:lnTo>
                  <a:lnTo>
                    <a:pt x="1223262" y="200"/>
                  </a:lnTo>
                  <a:lnTo>
                    <a:pt x="1219956"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227644"/>
                  </a:lnTo>
                  <a:lnTo>
                    <a:pt x="88" y="225437"/>
                  </a:lnTo>
                  <a:lnTo>
                    <a:pt x="88" y="229851"/>
                  </a:lnTo>
                  <a:lnTo>
                    <a:pt x="797" y="234209"/>
                  </a:lnTo>
                  <a:lnTo>
                    <a:pt x="2195" y="238396"/>
                  </a:lnTo>
                  <a:lnTo>
                    <a:pt x="4246" y="242305"/>
                  </a:lnTo>
                  <a:lnTo>
                    <a:pt x="6898" y="245835"/>
                  </a:lnTo>
                  <a:lnTo>
                    <a:pt x="10082" y="248893"/>
                  </a:lnTo>
                  <a:lnTo>
                    <a:pt x="13716" y="251401"/>
                  </a:lnTo>
                  <a:lnTo>
                    <a:pt x="17704" y="253293"/>
                  </a:lnTo>
                  <a:lnTo>
                    <a:pt x="21944" y="254522"/>
                  </a:lnTo>
                  <a:lnTo>
                    <a:pt x="26327" y="255054"/>
                  </a:lnTo>
                  <a:close/>
                </a:path>
              </a:pathLst>
            </a:custGeom>
            <a:solidFill>
              <a:srgbClr val="FFFFFF">
                <a:alpha val="100000"/>
              </a:srgbClr>
            </a:solidFill>
          </p:spPr>
          <p:txBody>
            <a:bodyPr/>
            <a:lstStyle/>
            <a:p>
              <a:endParaRPr/>
            </a:p>
          </p:txBody>
        </p:sp>
        <p:sp>
          <p:nvSpPr>
            <p:cNvPr id="27" name="tx24"/>
            <p:cNvSpPr/>
            <p:nvPr/>
          </p:nvSpPr>
          <p:spPr>
            <a:xfrm>
              <a:off x="9955273" y="2934199"/>
              <a:ext cx="1155948"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F5B50C">
                      <a:alpha val="100000"/>
                    </a:srgbClr>
                  </a:solidFill>
                  <a:latin typeface="Arial"/>
                  <a:cs typeface="Arial"/>
                </a:rPr>
                <a:t>Major cities</a:t>
              </a:r>
            </a:p>
          </p:txBody>
        </p:sp>
        <p:sp>
          <p:nvSpPr>
            <p:cNvPr id="28" name="pg25"/>
            <p:cNvSpPr/>
            <p:nvPr/>
          </p:nvSpPr>
          <p:spPr>
            <a:xfrm>
              <a:off x="9886693" y="4588669"/>
              <a:ext cx="993784" cy="255076"/>
            </a:xfrm>
            <a:custGeom>
              <a:avLst/>
              <a:gdLst/>
              <a:ahLst/>
              <a:cxnLst/>
              <a:rect l="0" t="0" r="0" b="0"/>
              <a:pathLst>
                <a:path w="993784" h="255076">
                  <a:moveTo>
                    <a:pt x="27431" y="255076"/>
                  </a:moveTo>
                  <a:lnTo>
                    <a:pt x="966352" y="255076"/>
                  </a:lnTo>
                  <a:lnTo>
                    <a:pt x="965248" y="255054"/>
                  </a:lnTo>
                  <a:lnTo>
                    <a:pt x="969659" y="254876"/>
                  </a:lnTo>
                  <a:lnTo>
                    <a:pt x="973984" y="253993"/>
                  </a:lnTo>
                  <a:lnTo>
                    <a:pt x="978112" y="252427"/>
                  </a:lnTo>
                  <a:lnTo>
                    <a:pt x="981936" y="250220"/>
                  </a:lnTo>
                  <a:lnTo>
                    <a:pt x="985355" y="247428"/>
                  </a:lnTo>
                  <a:lnTo>
                    <a:pt x="988283" y="244124"/>
                  </a:lnTo>
                  <a:lnTo>
                    <a:pt x="990642" y="240392"/>
                  </a:lnTo>
                  <a:lnTo>
                    <a:pt x="992373" y="236331"/>
                  </a:lnTo>
                  <a:lnTo>
                    <a:pt x="993429" y="232044"/>
                  </a:lnTo>
                  <a:lnTo>
                    <a:pt x="993784" y="227644"/>
                  </a:lnTo>
                  <a:lnTo>
                    <a:pt x="993784" y="27431"/>
                  </a:lnTo>
                  <a:lnTo>
                    <a:pt x="993429" y="23031"/>
                  </a:lnTo>
                  <a:lnTo>
                    <a:pt x="992373" y="18745"/>
                  </a:lnTo>
                  <a:lnTo>
                    <a:pt x="990642" y="14683"/>
                  </a:lnTo>
                  <a:lnTo>
                    <a:pt x="988283" y="10952"/>
                  </a:lnTo>
                  <a:lnTo>
                    <a:pt x="985355" y="7647"/>
                  </a:lnTo>
                  <a:lnTo>
                    <a:pt x="981936" y="4855"/>
                  </a:lnTo>
                  <a:lnTo>
                    <a:pt x="978112" y="2648"/>
                  </a:lnTo>
                  <a:lnTo>
                    <a:pt x="973984" y="1083"/>
                  </a:lnTo>
                  <a:lnTo>
                    <a:pt x="969659" y="200"/>
                  </a:lnTo>
                  <a:lnTo>
                    <a:pt x="96635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227644"/>
                  </a:lnTo>
                  <a:lnTo>
                    <a:pt x="88" y="225437"/>
                  </a:lnTo>
                  <a:lnTo>
                    <a:pt x="88" y="229851"/>
                  </a:lnTo>
                  <a:lnTo>
                    <a:pt x="797" y="234209"/>
                  </a:lnTo>
                  <a:lnTo>
                    <a:pt x="2195" y="238396"/>
                  </a:lnTo>
                  <a:lnTo>
                    <a:pt x="4246" y="242305"/>
                  </a:lnTo>
                  <a:lnTo>
                    <a:pt x="6898" y="245835"/>
                  </a:lnTo>
                  <a:lnTo>
                    <a:pt x="10082" y="248893"/>
                  </a:lnTo>
                  <a:lnTo>
                    <a:pt x="13716" y="251401"/>
                  </a:lnTo>
                  <a:lnTo>
                    <a:pt x="17704" y="253293"/>
                  </a:lnTo>
                  <a:lnTo>
                    <a:pt x="21944" y="254522"/>
                  </a:lnTo>
                  <a:lnTo>
                    <a:pt x="26327" y="255054"/>
                  </a:lnTo>
                  <a:close/>
                </a:path>
              </a:pathLst>
            </a:custGeom>
            <a:solidFill>
              <a:srgbClr val="FFFFFF">
                <a:alpha val="100000"/>
              </a:srgbClr>
            </a:solidFill>
          </p:spPr>
          <p:txBody>
            <a:bodyPr/>
            <a:lstStyle/>
            <a:p>
              <a:endParaRPr/>
            </a:p>
          </p:txBody>
        </p:sp>
        <p:sp>
          <p:nvSpPr>
            <p:cNvPr id="29" name="tx26"/>
            <p:cNvSpPr/>
            <p:nvPr/>
          </p:nvSpPr>
          <p:spPr>
            <a:xfrm>
              <a:off x="9955273" y="4586281"/>
              <a:ext cx="902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EF7900">
                      <a:alpha val="100000"/>
                    </a:srgbClr>
                  </a:solidFill>
                  <a:latin typeface="Arial"/>
                  <a:cs typeface="Arial"/>
                </a:rPr>
                <a:t>Regional</a:t>
              </a:r>
            </a:p>
          </p:txBody>
        </p:sp>
        <p:sp>
          <p:nvSpPr>
            <p:cNvPr id="30" name="pg27"/>
            <p:cNvSpPr/>
            <p:nvPr/>
          </p:nvSpPr>
          <p:spPr>
            <a:xfrm>
              <a:off x="9886693" y="5237262"/>
              <a:ext cx="891874" cy="254361"/>
            </a:xfrm>
            <a:custGeom>
              <a:avLst/>
              <a:gdLst/>
              <a:ahLst/>
              <a:cxnLst/>
              <a:rect l="0" t="0" r="0" b="0"/>
              <a:pathLst>
                <a:path w="891874" h="254361">
                  <a:moveTo>
                    <a:pt x="870270" y="254361"/>
                  </a:moveTo>
                  <a:lnTo>
                    <a:pt x="872074" y="253993"/>
                  </a:lnTo>
                  <a:lnTo>
                    <a:pt x="876202" y="252427"/>
                  </a:lnTo>
                  <a:lnTo>
                    <a:pt x="880026" y="250220"/>
                  </a:lnTo>
                  <a:lnTo>
                    <a:pt x="883445" y="247428"/>
                  </a:lnTo>
                  <a:lnTo>
                    <a:pt x="886373" y="244124"/>
                  </a:lnTo>
                  <a:lnTo>
                    <a:pt x="888732" y="240392"/>
                  </a:lnTo>
                  <a:lnTo>
                    <a:pt x="890463" y="236331"/>
                  </a:lnTo>
                  <a:lnTo>
                    <a:pt x="891519" y="232044"/>
                  </a:lnTo>
                  <a:lnTo>
                    <a:pt x="891874" y="227644"/>
                  </a:lnTo>
                  <a:lnTo>
                    <a:pt x="891874" y="27431"/>
                  </a:lnTo>
                  <a:lnTo>
                    <a:pt x="891519" y="23031"/>
                  </a:lnTo>
                  <a:lnTo>
                    <a:pt x="890463" y="18745"/>
                  </a:lnTo>
                  <a:lnTo>
                    <a:pt x="888732" y="14683"/>
                  </a:lnTo>
                  <a:lnTo>
                    <a:pt x="886373" y="10952"/>
                  </a:lnTo>
                  <a:lnTo>
                    <a:pt x="883445" y="7647"/>
                  </a:lnTo>
                  <a:lnTo>
                    <a:pt x="880026" y="4855"/>
                  </a:lnTo>
                  <a:lnTo>
                    <a:pt x="876202" y="2648"/>
                  </a:lnTo>
                  <a:lnTo>
                    <a:pt x="872074" y="1083"/>
                  </a:lnTo>
                  <a:lnTo>
                    <a:pt x="867749" y="200"/>
                  </a:lnTo>
                  <a:lnTo>
                    <a:pt x="86444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227644"/>
                  </a:lnTo>
                  <a:lnTo>
                    <a:pt x="88" y="225437"/>
                  </a:lnTo>
                  <a:lnTo>
                    <a:pt x="88" y="229851"/>
                  </a:lnTo>
                  <a:lnTo>
                    <a:pt x="797" y="234209"/>
                  </a:lnTo>
                  <a:lnTo>
                    <a:pt x="2195" y="238396"/>
                  </a:lnTo>
                  <a:lnTo>
                    <a:pt x="4246" y="242305"/>
                  </a:lnTo>
                  <a:lnTo>
                    <a:pt x="6898" y="245835"/>
                  </a:lnTo>
                  <a:lnTo>
                    <a:pt x="10082" y="248893"/>
                  </a:lnTo>
                  <a:lnTo>
                    <a:pt x="13716" y="251401"/>
                  </a:lnTo>
                  <a:lnTo>
                    <a:pt x="17704" y="253293"/>
                  </a:lnTo>
                  <a:lnTo>
                    <a:pt x="21391" y="254361"/>
                  </a:lnTo>
                  <a:close/>
                </a:path>
              </a:pathLst>
            </a:custGeom>
            <a:solidFill>
              <a:srgbClr val="FFFFFF">
                <a:alpha val="100000"/>
              </a:srgbClr>
            </a:solidFill>
          </p:spPr>
          <p:txBody>
            <a:bodyPr/>
            <a:lstStyle/>
            <a:p>
              <a:endParaRPr/>
            </a:p>
          </p:txBody>
        </p:sp>
        <p:sp>
          <p:nvSpPr>
            <p:cNvPr id="31" name="tx28"/>
            <p:cNvSpPr/>
            <p:nvPr/>
          </p:nvSpPr>
          <p:spPr>
            <a:xfrm>
              <a:off x="9955273" y="5280303"/>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A1253E">
                      <a:alpha val="100000"/>
                    </a:srgbClr>
                  </a:solidFill>
                  <a:latin typeface="Arial"/>
                  <a:cs typeface="Arial"/>
                </a:rPr>
                <a:t>Remote</a:t>
              </a:r>
            </a:p>
          </p:txBody>
        </p:sp>
        <p:sp>
          <p:nvSpPr>
            <p:cNvPr id="32" name="tx29"/>
            <p:cNvSpPr/>
            <p:nvPr/>
          </p:nvSpPr>
          <p:spPr>
            <a:xfrm>
              <a:off x="627576" y="5400988"/>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a:t>
              </a:r>
            </a:p>
          </p:txBody>
        </p:sp>
        <p:sp>
          <p:nvSpPr>
            <p:cNvPr id="33" name="tx30"/>
            <p:cNvSpPr/>
            <p:nvPr/>
          </p:nvSpPr>
          <p:spPr>
            <a:xfrm>
              <a:off x="500440" y="4545744"/>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25%</a:t>
              </a:r>
            </a:p>
          </p:txBody>
        </p:sp>
        <p:sp>
          <p:nvSpPr>
            <p:cNvPr id="34" name="tx31"/>
            <p:cNvSpPr/>
            <p:nvPr/>
          </p:nvSpPr>
          <p:spPr>
            <a:xfrm>
              <a:off x="500440" y="3690501"/>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50%</a:t>
              </a:r>
            </a:p>
          </p:txBody>
        </p:sp>
        <p:sp>
          <p:nvSpPr>
            <p:cNvPr id="35" name="tx32"/>
            <p:cNvSpPr/>
            <p:nvPr/>
          </p:nvSpPr>
          <p:spPr>
            <a:xfrm>
              <a:off x="500440" y="2835258"/>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75%</a:t>
              </a:r>
            </a:p>
          </p:txBody>
        </p:sp>
        <p:sp>
          <p:nvSpPr>
            <p:cNvPr id="36" name="tx33"/>
            <p:cNvSpPr/>
            <p:nvPr/>
          </p:nvSpPr>
          <p:spPr>
            <a:xfrm>
              <a:off x="373303" y="1980015"/>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100%</a:t>
              </a:r>
            </a:p>
          </p:txBody>
        </p:sp>
        <p:sp>
          <p:nvSpPr>
            <p:cNvPr id="37" name="pl34"/>
            <p:cNvSpPr/>
            <p:nvPr/>
          </p:nvSpPr>
          <p:spPr>
            <a:xfrm>
              <a:off x="1060460" y="5491624"/>
              <a:ext cx="10613824" cy="0"/>
            </a:xfrm>
            <a:custGeom>
              <a:avLst/>
              <a:gdLst/>
              <a:ahLst/>
              <a:cxnLst/>
              <a:rect l="0" t="0" r="0" b="0"/>
              <a:pathLst>
                <a:path w="10613824">
                  <a:moveTo>
                    <a:pt x="0" y="0"/>
                  </a:moveTo>
                  <a:lnTo>
                    <a:pt x="10613824" y="0"/>
                  </a:lnTo>
                </a:path>
              </a:pathLst>
            </a:custGeom>
            <a:ln w="9525" cap="flat">
              <a:solidFill>
                <a:srgbClr val="000000">
                  <a:alpha val="100000"/>
                </a:srgbClr>
              </a:solidFill>
              <a:prstDash val="solid"/>
              <a:round/>
            </a:ln>
          </p:spPr>
          <p:txBody>
            <a:bodyPr/>
            <a:lstStyle/>
            <a:p>
              <a:endParaRPr/>
            </a:p>
          </p:txBody>
        </p:sp>
        <p:sp>
          <p:nvSpPr>
            <p:cNvPr id="38" name="pl35"/>
            <p:cNvSpPr/>
            <p:nvPr/>
          </p:nvSpPr>
          <p:spPr>
            <a:xfrm>
              <a:off x="2065980"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9" name="pl36"/>
            <p:cNvSpPr/>
            <p:nvPr/>
          </p:nvSpPr>
          <p:spPr>
            <a:xfrm>
              <a:off x="4300470"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0" name="pl37"/>
            <p:cNvSpPr/>
            <p:nvPr/>
          </p:nvSpPr>
          <p:spPr>
            <a:xfrm>
              <a:off x="6534959"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1" name="pl38"/>
            <p:cNvSpPr/>
            <p:nvPr/>
          </p:nvSpPr>
          <p:spPr>
            <a:xfrm>
              <a:off x="8769448"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2" name="tx39"/>
            <p:cNvSpPr/>
            <p:nvPr/>
          </p:nvSpPr>
          <p:spPr>
            <a:xfrm>
              <a:off x="1551184" y="5591431"/>
              <a:ext cx="1029592"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Land area</a:t>
              </a:r>
            </a:p>
          </p:txBody>
        </p:sp>
        <p:sp>
          <p:nvSpPr>
            <p:cNvPr id="43" name="tx40"/>
            <p:cNvSpPr/>
            <p:nvPr/>
          </p:nvSpPr>
          <p:spPr>
            <a:xfrm>
              <a:off x="3684042" y="5546001"/>
              <a:ext cx="123285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Road length</a:t>
              </a:r>
            </a:p>
          </p:txBody>
        </p:sp>
        <p:sp>
          <p:nvSpPr>
            <p:cNvPr id="44" name="tx41"/>
            <p:cNvSpPr/>
            <p:nvPr/>
          </p:nvSpPr>
          <p:spPr>
            <a:xfrm>
              <a:off x="5994769" y="5548680"/>
              <a:ext cx="1080380" cy="20906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Population</a:t>
              </a:r>
            </a:p>
          </p:txBody>
        </p:sp>
        <p:sp>
          <p:nvSpPr>
            <p:cNvPr id="45" name="tx42"/>
            <p:cNvSpPr/>
            <p:nvPr/>
          </p:nvSpPr>
          <p:spPr>
            <a:xfrm>
              <a:off x="8038888" y="5591431"/>
              <a:ext cx="1461120"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Rates income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dirty="0"/>
              <a:t>Councils in less populous states are disadvantaged by the distribution of grants</a:t>
            </a:r>
            <a:endParaRPr dirty="0"/>
          </a:p>
        </p:txBody>
      </p:sp>
      <p:sp>
        <p:nvSpPr>
          <p:cNvPr id="3" name="Content Placeholder 2"/>
          <p:cNvSpPr>
            <a:spLocks noGrp="1"/>
          </p:cNvSpPr>
          <p:nvPr>
            <p:ph type="body" sz="quarter" idx="10" hasCustomPrompt="1"/>
          </p:nvPr>
        </p:nvSpPr>
        <p:spPr>
          <a:xfrm>
            <a:off x="378478" y="1312069"/>
            <a:ext cx="11398531" cy="335156"/>
          </a:xfrm>
        </p:spPr>
        <p:txBody>
          <a:bodyPr/>
          <a:lstStyle/>
          <a:p>
            <a:r>
              <a:rPr lang="en-AU" dirty="0"/>
              <a:t>Financial Assistance Grants </a:t>
            </a:r>
            <a:r>
              <a:rPr lang="en-AU"/>
              <a:t>received per capita </a:t>
            </a:r>
            <a:r>
              <a:rPr lang="en-AU" dirty="0"/>
              <a:t>by remote councils, by state, 2021</a:t>
            </a:r>
            <a:endParaRPr dirty="0"/>
          </a:p>
        </p:txBody>
      </p:sp>
      <p:sp>
        <p:nvSpPr>
          <p:cNvPr id="4" name="Caption Placeholder 1"/>
          <p:cNvSpPr>
            <a:spLocks noGrp="1"/>
          </p:cNvSpPr>
          <p:nvPr>
            <p:ph type="body" sz="quarter" idx="11" hasCustomPrompt="1"/>
          </p:nvPr>
        </p:nvSpPr>
        <p:spPr>
          <a:xfrm>
            <a:off x="371475" y="6239781"/>
            <a:ext cx="10662320" cy="455613"/>
          </a:xfrm>
        </p:spPr>
        <p:txBody>
          <a:bodyPr>
            <a:normAutofit fontScale="92500" lnSpcReduction="20000"/>
          </a:bodyPr>
          <a:lstStyle/>
          <a:p>
            <a:r>
              <a:rPr lang="en-AU" sz="1050" dirty="0"/>
              <a:t>Notes: Grants received in the 2020-21 financial year. There are no councils in Victoria with most of their population in a remote area.</a:t>
            </a:r>
          </a:p>
          <a:p>
            <a:r>
              <a:rPr lang="en-AU" sz="1050" dirty="0"/>
              <a:t>Source: Department of Infrastructure, Transport, Regional Development and the Arts 2023.</a:t>
            </a:r>
            <a:endParaRPr sz="1050" dirty="0"/>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1174984" y="1899602"/>
              <a:ext cx="10499300" cy="3592021"/>
            </a:xfrm>
            <a:prstGeom prst="rect">
              <a:avLst/>
            </a:prstGeom>
            <a:solidFill>
              <a:srgbClr val="FFFFFF">
                <a:alpha val="100000"/>
              </a:srgbClr>
            </a:solidFill>
          </p:spPr>
          <p:txBody>
            <a:bodyPr/>
            <a:lstStyle/>
            <a:p>
              <a:endParaRPr/>
            </a:p>
          </p:txBody>
        </p:sp>
        <p:sp>
          <p:nvSpPr>
            <p:cNvPr id="9" name="pl6"/>
            <p:cNvSpPr/>
            <p:nvPr/>
          </p:nvSpPr>
          <p:spPr>
            <a:xfrm>
              <a:off x="1174984" y="5491624"/>
              <a:ext cx="10499300" cy="0"/>
            </a:xfrm>
            <a:custGeom>
              <a:avLst/>
              <a:gdLst/>
              <a:ahLst/>
              <a:cxnLst/>
              <a:rect l="0" t="0" r="0" b="0"/>
              <a:pathLst>
                <a:path w="10499300">
                  <a:moveTo>
                    <a:pt x="0" y="0"/>
                  </a:moveTo>
                  <a:lnTo>
                    <a:pt x="10499300" y="0"/>
                  </a:lnTo>
                  <a:lnTo>
                    <a:pt x="10499300"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174984" y="4552064"/>
              <a:ext cx="10499300" cy="0"/>
            </a:xfrm>
            <a:custGeom>
              <a:avLst/>
              <a:gdLst/>
              <a:ahLst/>
              <a:cxnLst/>
              <a:rect l="0" t="0" r="0" b="0"/>
              <a:pathLst>
                <a:path w="10499300">
                  <a:moveTo>
                    <a:pt x="0" y="0"/>
                  </a:moveTo>
                  <a:lnTo>
                    <a:pt x="10499300" y="0"/>
                  </a:lnTo>
                  <a:lnTo>
                    <a:pt x="10499300"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174984" y="3612503"/>
              <a:ext cx="10499300" cy="0"/>
            </a:xfrm>
            <a:custGeom>
              <a:avLst/>
              <a:gdLst/>
              <a:ahLst/>
              <a:cxnLst/>
              <a:rect l="0" t="0" r="0" b="0"/>
              <a:pathLst>
                <a:path w="10499300">
                  <a:moveTo>
                    <a:pt x="0" y="0"/>
                  </a:moveTo>
                  <a:lnTo>
                    <a:pt x="10499300" y="0"/>
                  </a:lnTo>
                  <a:lnTo>
                    <a:pt x="10499300"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174984" y="2672943"/>
              <a:ext cx="10499300" cy="0"/>
            </a:xfrm>
            <a:custGeom>
              <a:avLst/>
              <a:gdLst/>
              <a:ahLst/>
              <a:cxnLst/>
              <a:rect l="0" t="0" r="0" b="0"/>
              <a:pathLst>
                <a:path w="10499300">
                  <a:moveTo>
                    <a:pt x="0" y="0"/>
                  </a:moveTo>
                  <a:lnTo>
                    <a:pt x="10499300" y="0"/>
                  </a:lnTo>
                  <a:lnTo>
                    <a:pt x="10499300" y="0"/>
                  </a:lnTo>
                </a:path>
              </a:pathLst>
            </a:custGeom>
            <a:ln w="4762" cap="flat">
              <a:solidFill>
                <a:srgbClr val="C3C7CB">
                  <a:alpha val="100000"/>
                </a:srgbClr>
              </a:solidFill>
              <a:prstDash val="solid"/>
              <a:round/>
            </a:ln>
          </p:spPr>
          <p:txBody>
            <a:bodyPr/>
            <a:lstStyle/>
            <a:p>
              <a:endParaRPr/>
            </a:p>
          </p:txBody>
        </p:sp>
        <p:sp>
          <p:nvSpPr>
            <p:cNvPr id="13" name="rc10"/>
            <p:cNvSpPr/>
            <p:nvPr/>
          </p:nvSpPr>
          <p:spPr>
            <a:xfrm>
              <a:off x="9896177" y="1952687"/>
              <a:ext cx="1524092" cy="3538937"/>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4" name="rc11"/>
            <p:cNvSpPr/>
            <p:nvPr/>
          </p:nvSpPr>
          <p:spPr>
            <a:xfrm>
              <a:off x="1428999" y="4921360"/>
              <a:ext cx="1524092" cy="57026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8202741" y="2421178"/>
              <a:ext cx="1524092" cy="3070445"/>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6" name="rc13"/>
            <p:cNvSpPr/>
            <p:nvPr/>
          </p:nvSpPr>
          <p:spPr>
            <a:xfrm>
              <a:off x="3122435" y="4567541"/>
              <a:ext cx="1524092" cy="92408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7" name="rc14"/>
            <p:cNvSpPr/>
            <p:nvPr/>
          </p:nvSpPr>
          <p:spPr>
            <a:xfrm>
              <a:off x="4815870" y="4404735"/>
              <a:ext cx="1524092" cy="1086888"/>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8" name="rc15"/>
            <p:cNvSpPr/>
            <p:nvPr/>
          </p:nvSpPr>
          <p:spPr>
            <a:xfrm>
              <a:off x="6509306" y="3851407"/>
              <a:ext cx="1524092" cy="1640216"/>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9" name="tx16"/>
            <p:cNvSpPr/>
            <p:nvPr/>
          </p:nvSpPr>
          <p:spPr>
            <a:xfrm>
              <a:off x="818225" y="5371185"/>
              <a:ext cx="254272"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a:t>
              </a:r>
            </a:p>
          </p:txBody>
        </p:sp>
        <p:sp>
          <p:nvSpPr>
            <p:cNvPr id="20" name="tx17"/>
            <p:cNvSpPr/>
            <p:nvPr/>
          </p:nvSpPr>
          <p:spPr>
            <a:xfrm>
              <a:off x="563952" y="4431624"/>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$500</a:t>
              </a:r>
            </a:p>
          </p:txBody>
        </p:sp>
        <p:sp>
          <p:nvSpPr>
            <p:cNvPr id="21" name="tx18"/>
            <p:cNvSpPr/>
            <p:nvPr/>
          </p:nvSpPr>
          <p:spPr>
            <a:xfrm>
              <a:off x="373303" y="3483246"/>
              <a:ext cx="699194"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$1,000</a:t>
              </a:r>
            </a:p>
          </p:txBody>
        </p:sp>
        <p:sp>
          <p:nvSpPr>
            <p:cNvPr id="22" name="tx19"/>
            <p:cNvSpPr/>
            <p:nvPr/>
          </p:nvSpPr>
          <p:spPr>
            <a:xfrm>
              <a:off x="373303" y="2543686"/>
              <a:ext cx="699194"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$1,500</a:t>
              </a:r>
            </a:p>
          </p:txBody>
        </p:sp>
        <p:sp>
          <p:nvSpPr>
            <p:cNvPr id="23" name="pl20"/>
            <p:cNvSpPr/>
            <p:nvPr/>
          </p:nvSpPr>
          <p:spPr>
            <a:xfrm>
              <a:off x="1174984" y="5491624"/>
              <a:ext cx="10499300" cy="0"/>
            </a:xfrm>
            <a:custGeom>
              <a:avLst/>
              <a:gdLst/>
              <a:ahLst/>
              <a:cxnLst/>
              <a:rect l="0" t="0" r="0" b="0"/>
              <a:pathLst>
                <a:path w="10499300">
                  <a:moveTo>
                    <a:pt x="0" y="0"/>
                  </a:moveTo>
                  <a:lnTo>
                    <a:pt x="10499300" y="0"/>
                  </a:lnTo>
                </a:path>
              </a:pathLst>
            </a:custGeom>
            <a:ln w="9525" cap="flat">
              <a:solidFill>
                <a:srgbClr val="000000">
                  <a:alpha val="100000"/>
                </a:srgbClr>
              </a:solidFill>
              <a:prstDash val="solid"/>
              <a:round/>
            </a:ln>
          </p:spPr>
          <p:txBody>
            <a:bodyPr/>
            <a:lstStyle/>
            <a:p>
              <a:endParaRPr/>
            </a:p>
          </p:txBody>
        </p:sp>
        <p:sp>
          <p:nvSpPr>
            <p:cNvPr id="24" name="pl21"/>
            <p:cNvSpPr/>
            <p:nvPr/>
          </p:nvSpPr>
          <p:spPr>
            <a:xfrm>
              <a:off x="2191045"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5" name="pl22"/>
            <p:cNvSpPr/>
            <p:nvPr/>
          </p:nvSpPr>
          <p:spPr>
            <a:xfrm>
              <a:off x="3884481"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6" name="pl23"/>
            <p:cNvSpPr/>
            <p:nvPr/>
          </p:nvSpPr>
          <p:spPr>
            <a:xfrm>
              <a:off x="5577916"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7" name="pl24"/>
            <p:cNvSpPr/>
            <p:nvPr/>
          </p:nvSpPr>
          <p:spPr>
            <a:xfrm>
              <a:off x="7271352"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8" name="pl25"/>
            <p:cNvSpPr/>
            <p:nvPr/>
          </p:nvSpPr>
          <p:spPr>
            <a:xfrm>
              <a:off x="8964787"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9" name="pl26"/>
            <p:cNvSpPr/>
            <p:nvPr/>
          </p:nvSpPr>
          <p:spPr>
            <a:xfrm>
              <a:off x="10658223"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0" name="tx27"/>
            <p:cNvSpPr/>
            <p:nvPr/>
          </p:nvSpPr>
          <p:spPr>
            <a:xfrm>
              <a:off x="2038682" y="5594110"/>
              <a:ext cx="304725" cy="16363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NT</a:t>
              </a:r>
            </a:p>
          </p:txBody>
        </p:sp>
        <p:sp>
          <p:nvSpPr>
            <p:cNvPr id="31" name="tx28"/>
            <p:cNvSpPr/>
            <p:nvPr/>
          </p:nvSpPr>
          <p:spPr>
            <a:xfrm>
              <a:off x="3732006" y="5588529"/>
              <a:ext cx="304948"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SA</a:t>
              </a:r>
            </a:p>
          </p:txBody>
        </p:sp>
        <p:sp>
          <p:nvSpPr>
            <p:cNvPr id="32" name="tx29"/>
            <p:cNvSpPr/>
            <p:nvPr/>
          </p:nvSpPr>
          <p:spPr>
            <a:xfrm>
              <a:off x="5387379" y="5591431"/>
              <a:ext cx="38107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Tas</a:t>
              </a:r>
            </a:p>
          </p:txBody>
        </p:sp>
        <p:sp>
          <p:nvSpPr>
            <p:cNvPr id="33" name="tx30"/>
            <p:cNvSpPr/>
            <p:nvPr/>
          </p:nvSpPr>
          <p:spPr>
            <a:xfrm>
              <a:off x="7087233" y="5594110"/>
              <a:ext cx="368237" cy="16363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WA</a:t>
              </a:r>
            </a:p>
          </p:txBody>
        </p:sp>
        <p:sp>
          <p:nvSpPr>
            <p:cNvPr id="34" name="tx31"/>
            <p:cNvSpPr/>
            <p:nvPr/>
          </p:nvSpPr>
          <p:spPr>
            <a:xfrm>
              <a:off x="8786919" y="5578483"/>
              <a:ext cx="355736" cy="179263"/>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Qld</a:t>
              </a:r>
            </a:p>
          </p:txBody>
        </p:sp>
        <p:sp>
          <p:nvSpPr>
            <p:cNvPr id="35" name="tx32"/>
            <p:cNvSpPr/>
            <p:nvPr/>
          </p:nvSpPr>
          <p:spPr>
            <a:xfrm>
              <a:off x="10391560" y="5588529"/>
              <a:ext cx="533325"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NSW</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dirty="0"/>
              <a:t>Simplifying the Financial Assistance Grants would help close the remote and regional funding gap</a:t>
            </a:r>
          </a:p>
        </p:txBody>
      </p:sp>
      <p:sp>
        <p:nvSpPr>
          <p:cNvPr id="3" name="Content Placeholder 2"/>
          <p:cNvSpPr>
            <a:spLocks noGrp="1"/>
          </p:cNvSpPr>
          <p:nvPr>
            <p:ph type="body" sz="quarter" idx="10" hasCustomPrompt="1"/>
          </p:nvPr>
        </p:nvSpPr>
        <p:spPr>
          <a:xfrm>
            <a:off x="378478" y="1312069"/>
            <a:ext cx="11398531" cy="335156"/>
          </a:xfrm>
        </p:spPr>
        <p:txBody>
          <a:bodyPr/>
          <a:lstStyle/>
          <a:p>
            <a:r>
              <a:t>Median council revenue as share of expenditure need, by remoteness, WA</a:t>
            </a:r>
          </a:p>
        </p:txBody>
      </p:sp>
      <p:sp>
        <p:nvSpPr>
          <p:cNvPr id="4" name="Caption Placeholder 1"/>
          <p:cNvSpPr>
            <a:spLocks noGrp="1"/>
          </p:cNvSpPr>
          <p:nvPr>
            <p:ph type="body" sz="quarter" idx="11" hasCustomPrompt="1"/>
          </p:nvPr>
        </p:nvSpPr>
        <p:spPr>
          <a:xfrm>
            <a:off x="371475" y="6239781"/>
            <a:ext cx="10662320" cy="455613"/>
          </a:xfrm>
        </p:spPr>
        <p:txBody>
          <a:bodyPr>
            <a:noAutofit/>
          </a:bodyPr>
          <a:lstStyle/>
          <a:p>
            <a:r>
              <a:rPr dirty="0"/>
              <a:t>Note: Adjusted distribution is determined by lowering the minimum grant to 10% and allocating the local roads component and Roads to Recovery funding on the same basis as the</a:t>
            </a:r>
            <a:r>
              <a:rPr lang="en-AU" dirty="0"/>
              <a:t> </a:t>
            </a:r>
            <a:r>
              <a:rPr dirty="0"/>
              <a:t>general grant (Figure 3.5 on the preceding page).
Source: Values for revenue and expenditure need taken from WA Local Government Grants Commission calculations (2021 financial year).</a:t>
            </a:r>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1060460" y="1899602"/>
              <a:ext cx="10613824" cy="3592021"/>
            </a:xfrm>
            <a:prstGeom prst="rect">
              <a:avLst/>
            </a:prstGeom>
            <a:solidFill>
              <a:srgbClr val="FFFFFF">
                <a:alpha val="100000"/>
              </a:srgbClr>
            </a:solidFill>
          </p:spPr>
          <p:txBody>
            <a:bodyPr/>
            <a:lstStyle/>
            <a:p>
              <a:endParaRPr/>
            </a:p>
          </p:txBody>
        </p:sp>
        <p:sp>
          <p:nvSpPr>
            <p:cNvPr id="9" name="pl6"/>
            <p:cNvSpPr/>
            <p:nvPr/>
          </p:nvSpPr>
          <p:spPr>
            <a:xfrm>
              <a:off x="1060460" y="5491624"/>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060460" y="4606890"/>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060460" y="3722155"/>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060460" y="2837421"/>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060460" y="1952687"/>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4" name="pl11"/>
            <p:cNvSpPr/>
            <p:nvPr/>
          </p:nvSpPr>
          <p:spPr>
            <a:xfrm>
              <a:off x="1060460" y="3722155"/>
              <a:ext cx="10613824" cy="0"/>
            </a:xfrm>
            <a:custGeom>
              <a:avLst/>
              <a:gdLst/>
              <a:ahLst/>
              <a:cxnLst/>
              <a:rect l="0" t="0" r="0" b="0"/>
              <a:pathLst>
                <a:path w="10613824">
                  <a:moveTo>
                    <a:pt x="0" y="0"/>
                  </a:moveTo>
                  <a:lnTo>
                    <a:pt x="10613824" y="0"/>
                  </a:lnTo>
                  <a:lnTo>
                    <a:pt x="10613824" y="0"/>
                  </a:lnTo>
                </a:path>
              </a:pathLst>
            </a:custGeom>
            <a:ln w="27101" cap="flat">
              <a:solidFill>
                <a:srgbClr val="000000">
                  <a:alpha val="100000"/>
                </a:srgbClr>
              </a:solidFill>
              <a:prstDash val="solid"/>
              <a:round/>
            </a:ln>
          </p:spPr>
          <p:txBody>
            <a:bodyPr/>
            <a:lstStyle/>
            <a:p>
              <a:endParaRPr/>
            </a:p>
          </p:txBody>
        </p:sp>
        <p:sp>
          <p:nvSpPr>
            <p:cNvPr id="15" name="pl12"/>
            <p:cNvSpPr/>
            <p:nvPr/>
          </p:nvSpPr>
          <p:spPr>
            <a:xfrm>
              <a:off x="2718870" y="2550271"/>
              <a:ext cx="0" cy="153171"/>
            </a:xfrm>
            <a:custGeom>
              <a:avLst/>
              <a:gdLst/>
              <a:ahLst/>
              <a:cxnLst/>
              <a:rect l="0" t="0" r="0" b="0"/>
              <a:pathLst>
                <a:path h="153171">
                  <a:moveTo>
                    <a:pt x="0" y="0"/>
                  </a:moveTo>
                  <a:lnTo>
                    <a:pt x="0" y="153171"/>
                  </a:lnTo>
                </a:path>
              </a:pathLst>
            </a:custGeom>
            <a:ln w="40651" cap="flat">
              <a:solidFill>
                <a:srgbClr val="000000">
                  <a:alpha val="80000"/>
                </a:srgbClr>
              </a:solidFill>
              <a:prstDash val="solid"/>
              <a:round/>
            </a:ln>
          </p:spPr>
          <p:txBody>
            <a:bodyPr/>
            <a:lstStyle/>
            <a:p>
              <a:endParaRPr/>
            </a:p>
          </p:txBody>
        </p:sp>
        <p:sp>
          <p:nvSpPr>
            <p:cNvPr id="16" name="pl13"/>
            <p:cNvSpPr/>
            <p:nvPr/>
          </p:nvSpPr>
          <p:spPr>
            <a:xfrm>
              <a:off x="2687596" y="2617518"/>
              <a:ext cx="62548" cy="85925"/>
            </a:xfrm>
            <a:custGeom>
              <a:avLst/>
              <a:gdLst/>
              <a:ahLst/>
              <a:cxnLst/>
              <a:rect l="0" t="0" r="0" b="0"/>
              <a:pathLst>
                <a:path w="62548" h="85925">
                  <a:moveTo>
                    <a:pt x="0" y="0"/>
                  </a:moveTo>
                  <a:lnTo>
                    <a:pt x="31274" y="85925"/>
                  </a:lnTo>
                  <a:lnTo>
                    <a:pt x="62548" y="0"/>
                  </a:lnTo>
                </a:path>
              </a:pathLst>
            </a:custGeom>
            <a:ln w="40651" cap="flat">
              <a:solidFill>
                <a:srgbClr val="000000">
                  <a:alpha val="80000"/>
                </a:srgbClr>
              </a:solidFill>
              <a:prstDash val="solid"/>
              <a:round/>
            </a:ln>
          </p:spPr>
          <p:txBody>
            <a:bodyPr/>
            <a:lstStyle/>
            <a:p>
              <a:endParaRPr/>
            </a:p>
          </p:txBody>
        </p:sp>
        <p:sp>
          <p:nvSpPr>
            <p:cNvPr id="17" name="pl14"/>
            <p:cNvSpPr/>
            <p:nvPr/>
          </p:nvSpPr>
          <p:spPr>
            <a:xfrm>
              <a:off x="6035690" y="4052410"/>
              <a:ext cx="0" cy="168435"/>
            </a:xfrm>
            <a:custGeom>
              <a:avLst/>
              <a:gdLst/>
              <a:ahLst/>
              <a:cxnLst/>
              <a:rect l="0" t="0" r="0" b="0"/>
              <a:pathLst>
                <a:path h="168435">
                  <a:moveTo>
                    <a:pt x="0" y="168435"/>
                  </a:moveTo>
                  <a:lnTo>
                    <a:pt x="0" y="0"/>
                  </a:lnTo>
                </a:path>
              </a:pathLst>
            </a:custGeom>
            <a:ln w="40651" cap="flat">
              <a:solidFill>
                <a:srgbClr val="000000">
                  <a:alpha val="80000"/>
                </a:srgbClr>
              </a:solidFill>
              <a:prstDash val="solid"/>
              <a:round/>
            </a:ln>
          </p:spPr>
          <p:txBody>
            <a:bodyPr/>
            <a:lstStyle/>
            <a:p>
              <a:endParaRPr/>
            </a:p>
          </p:txBody>
        </p:sp>
        <p:sp>
          <p:nvSpPr>
            <p:cNvPr id="18" name="pl15"/>
            <p:cNvSpPr/>
            <p:nvPr/>
          </p:nvSpPr>
          <p:spPr>
            <a:xfrm>
              <a:off x="6004416" y="4052410"/>
              <a:ext cx="62548" cy="85925"/>
            </a:xfrm>
            <a:custGeom>
              <a:avLst/>
              <a:gdLst/>
              <a:ahLst/>
              <a:cxnLst/>
              <a:rect l="0" t="0" r="0" b="0"/>
              <a:pathLst>
                <a:path w="62548" h="85925">
                  <a:moveTo>
                    <a:pt x="62548" y="85925"/>
                  </a:moveTo>
                  <a:lnTo>
                    <a:pt x="31274" y="0"/>
                  </a:lnTo>
                  <a:lnTo>
                    <a:pt x="0" y="85925"/>
                  </a:lnTo>
                </a:path>
              </a:pathLst>
            </a:custGeom>
            <a:ln w="40651" cap="flat">
              <a:solidFill>
                <a:srgbClr val="000000">
                  <a:alpha val="80000"/>
                </a:srgbClr>
              </a:solidFill>
              <a:prstDash val="solid"/>
              <a:round/>
            </a:ln>
          </p:spPr>
          <p:txBody>
            <a:bodyPr/>
            <a:lstStyle/>
            <a:p>
              <a:endParaRPr/>
            </a:p>
          </p:txBody>
        </p:sp>
        <p:sp>
          <p:nvSpPr>
            <p:cNvPr id="19" name="pl16"/>
            <p:cNvSpPr/>
            <p:nvPr/>
          </p:nvSpPr>
          <p:spPr>
            <a:xfrm>
              <a:off x="9352510" y="4187712"/>
              <a:ext cx="0" cy="373160"/>
            </a:xfrm>
            <a:custGeom>
              <a:avLst/>
              <a:gdLst/>
              <a:ahLst/>
              <a:cxnLst/>
              <a:rect l="0" t="0" r="0" b="0"/>
              <a:pathLst>
                <a:path h="373160">
                  <a:moveTo>
                    <a:pt x="0" y="373160"/>
                  </a:moveTo>
                  <a:lnTo>
                    <a:pt x="0" y="0"/>
                  </a:lnTo>
                </a:path>
              </a:pathLst>
            </a:custGeom>
            <a:ln w="40651" cap="flat">
              <a:solidFill>
                <a:srgbClr val="000000">
                  <a:alpha val="80000"/>
                </a:srgbClr>
              </a:solidFill>
              <a:prstDash val="solid"/>
              <a:round/>
            </a:ln>
          </p:spPr>
          <p:txBody>
            <a:bodyPr/>
            <a:lstStyle/>
            <a:p>
              <a:endParaRPr/>
            </a:p>
          </p:txBody>
        </p:sp>
        <p:sp>
          <p:nvSpPr>
            <p:cNvPr id="20" name="pl17"/>
            <p:cNvSpPr/>
            <p:nvPr/>
          </p:nvSpPr>
          <p:spPr>
            <a:xfrm>
              <a:off x="9321236" y="4187712"/>
              <a:ext cx="62548" cy="85925"/>
            </a:xfrm>
            <a:custGeom>
              <a:avLst/>
              <a:gdLst/>
              <a:ahLst/>
              <a:cxnLst/>
              <a:rect l="0" t="0" r="0" b="0"/>
              <a:pathLst>
                <a:path w="62548" h="85925">
                  <a:moveTo>
                    <a:pt x="62548" y="85925"/>
                  </a:moveTo>
                  <a:lnTo>
                    <a:pt x="31274" y="0"/>
                  </a:lnTo>
                  <a:lnTo>
                    <a:pt x="0" y="85925"/>
                  </a:lnTo>
                </a:path>
              </a:pathLst>
            </a:custGeom>
            <a:ln w="40651" cap="flat">
              <a:solidFill>
                <a:srgbClr val="000000">
                  <a:alpha val="80000"/>
                </a:srgbClr>
              </a:solidFill>
              <a:prstDash val="solid"/>
              <a:round/>
            </a:ln>
          </p:spPr>
          <p:txBody>
            <a:bodyPr/>
            <a:lstStyle/>
            <a:p>
              <a:endParaRPr/>
            </a:p>
          </p:txBody>
        </p:sp>
        <p:sp>
          <p:nvSpPr>
            <p:cNvPr id="21" name="pl18"/>
            <p:cNvSpPr/>
            <p:nvPr/>
          </p:nvSpPr>
          <p:spPr>
            <a:xfrm>
              <a:off x="3050552" y="2550271"/>
              <a:ext cx="0" cy="153171"/>
            </a:xfrm>
            <a:custGeom>
              <a:avLst/>
              <a:gdLst/>
              <a:ahLst/>
              <a:cxnLst/>
              <a:rect l="0" t="0" r="0" b="0"/>
              <a:pathLst>
                <a:path h="153171">
                  <a:moveTo>
                    <a:pt x="0" y="0"/>
                  </a:moveTo>
                  <a:lnTo>
                    <a:pt x="0" y="153171"/>
                  </a:lnTo>
                </a:path>
              </a:pathLst>
            </a:custGeom>
            <a:ln w="216810" cap="flat">
              <a:solidFill>
                <a:srgbClr val="BEBEBE">
                  <a:alpha val="29803"/>
                </a:srgbClr>
              </a:solidFill>
              <a:prstDash val="solid"/>
              <a:round/>
            </a:ln>
          </p:spPr>
          <p:txBody>
            <a:bodyPr/>
            <a:lstStyle/>
            <a:p>
              <a:endParaRPr/>
            </a:p>
          </p:txBody>
        </p:sp>
        <p:sp>
          <p:nvSpPr>
            <p:cNvPr id="22" name="pl19"/>
            <p:cNvSpPr/>
            <p:nvPr/>
          </p:nvSpPr>
          <p:spPr>
            <a:xfrm>
              <a:off x="6367372" y="4052410"/>
              <a:ext cx="0" cy="168435"/>
            </a:xfrm>
            <a:custGeom>
              <a:avLst/>
              <a:gdLst/>
              <a:ahLst/>
              <a:cxnLst/>
              <a:rect l="0" t="0" r="0" b="0"/>
              <a:pathLst>
                <a:path h="168435">
                  <a:moveTo>
                    <a:pt x="0" y="168435"/>
                  </a:moveTo>
                  <a:lnTo>
                    <a:pt x="0" y="0"/>
                  </a:lnTo>
                </a:path>
              </a:pathLst>
            </a:custGeom>
            <a:ln w="216810" cap="flat">
              <a:solidFill>
                <a:srgbClr val="BEBEBE">
                  <a:alpha val="29803"/>
                </a:srgbClr>
              </a:solidFill>
              <a:prstDash val="solid"/>
              <a:round/>
            </a:ln>
          </p:spPr>
          <p:txBody>
            <a:bodyPr/>
            <a:lstStyle/>
            <a:p>
              <a:endParaRPr/>
            </a:p>
          </p:txBody>
        </p:sp>
        <p:sp>
          <p:nvSpPr>
            <p:cNvPr id="23" name="pl20"/>
            <p:cNvSpPr/>
            <p:nvPr/>
          </p:nvSpPr>
          <p:spPr>
            <a:xfrm>
              <a:off x="9684192" y="4187712"/>
              <a:ext cx="0" cy="373160"/>
            </a:xfrm>
            <a:custGeom>
              <a:avLst/>
              <a:gdLst/>
              <a:ahLst/>
              <a:cxnLst/>
              <a:rect l="0" t="0" r="0" b="0"/>
              <a:pathLst>
                <a:path h="373160">
                  <a:moveTo>
                    <a:pt x="0" y="373160"/>
                  </a:moveTo>
                  <a:lnTo>
                    <a:pt x="0" y="0"/>
                  </a:lnTo>
                </a:path>
              </a:pathLst>
            </a:custGeom>
            <a:ln w="216810" cap="flat">
              <a:solidFill>
                <a:srgbClr val="BEBEBE">
                  <a:alpha val="29803"/>
                </a:srgbClr>
              </a:solidFill>
              <a:prstDash val="solid"/>
              <a:round/>
            </a:ln>
          </p:spPr>
          <p:txBody>
            <a:bodyPr/>
            <a:lstStyle/>
            <a:p>
              <a:endParaRPr/>
            </a:p>
          </p:txBody>
        </p:sp>
        <p:sp>
          <p:nvSpPr>
            <p:cNvPr id="24" name="pt21"/>
            <p:cNvSpPr/>
            <p:nvPr/>
          </p:nvSpPr>
          <p:spPr>
            <a:xfrm>
              <a:off x="2937647" y="2437366"/>
              <a:ext cx="225810" cy="22581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5" name="pt22"/>
            <p:cNvSpPr/>
            <p:nvPr/>
          </p:nvSpPr>
          <p:spPr>
            <a:xfrm>
              <a:off x="6254467" y="4107941"/>
              <a:ext cx="225810" cy="22581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 name="pt23"/>
            <p:cNvSpPr/>
            <p:nvPr/>
          </p:nvSpPr>
          <p:spPr>
            <a:xfrm>
              <a:off x="9571287" y="4447968"/>
              <a:ext cx="225810" cy="22581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 name="pt24"/>
            <p:cNvSpPr/>
            <p:nvPr/>
          </p:nvSpPr>
          <p:spPr>
            <a:xfrm>
              <a:off x="2937647" y="2590538"/>
              <a:ext cx="225810" cy="22581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28" name="pt25"/>
            <p:cNvSpPr/>
            <p:nvPr/>
          </p:nvSpPr>
          <p:spPr>
            <a:xfrm>
              <a:off x="6254467" y="3939505"/>
              <a:ext cx="225810" cy="22581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29" name="pt26"/>
            <p:cNvSpPr/>
            <p:nvPr/>
          </p:nvSpPr>
          <p:spPr>
            <a:xfrm>
              <a:off x="9571287" y="4074807"/>
              <a:ext cx="225810" cy="22581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30" name="pg27"/>
            <p:cNvSpPr/>
            <p:nvPr/>
          </p:nvSpPr>
          <p:spPr>
            <a:xfrm>
              <a:off x="9843960" y="4460766"/>
              <a:ext cx="798836" cy="200212"/>
            </a:xfrm>
            <a:custGeom>
              <a:avLst/>
              <a:gdLst/>
              <a:ahLst/>
              <a:cxnLst/>
              <a:rect l="0" t="0" r="0" b="0"/>
              <a:pathLst>
                <a:path w="798836" h="200212">
                  <a:moveTo>
                    <a:pt x="27431" y="200212"/>
                  </a:moveTo>
                  <a:lnTo>
                    <a:pt x="771404" y="200212"/>
                  </a:lnTo>
                  <a:lnTo>
                    <a:pt x="770299" y="200190"/>
                  </a:lnTo>
                  <a:lnTo>
                    <a:pt x="774711" y="200012"/>
                  </a:lnTo>
                  <a:lnTo>
                    <a:pt x="779036" y="199129"/>
                  </a:lnTo>
                  <a:lnTo>
                    <a:pt x="783164" y="197563"/>
                  </a:lnTo>
                  <a:lnTo>
                    <a:pt x="786987" y="195356"/>
                  </a:lnTo>
                  <a:lnTo>
                    <a:pt x="790407" y="192564"/>
                  </a:lnTo>
                  <a:lnTo>
                    <a:pt x="793334" y="189260"/>
                  </a:lnTo>
                  <a:lnTo>
                    <a:pt x="795694" y="185528"/>
                  </a:lnTo>
                  <a:lnTo>
                    <a:pt x="797424" y="181467"/>
                  </a:lnTo>
                  <a:lnTo>
                    <a:pt x="798481" y="177180"/>
                  </a:lnTo>
                  <a:lnTo>
                    <a:pt x="798836" y="172780"/>
                  </a:lnTo>
                  <a:lnTo>
                    <a:pt x="798836" y="27432"/>
                  </a:lnTo>
                  <a:lnTo>
                    <a:pt x="798481" y="23031"/>
                  </a:lnTo>
                  <a:lnTo>
                    <a:pt x="797424" y="18745"/>
                  </a:lnTo>
                  <a:lnTo>
                    <a:pt x="795694" y="14683"/>
                  </a:lnTo>
                  <a:lnTo>
                    <a:pt x="793334" y="10952"/>
                  </a:lnTo>
                  <a:lnTo>
                    <a:pt x="790407" y="7647"/>
                  </a:lnTo>
                  <a:lnTo>
                    <a:pt x="786987" y="4855"/>
                  </a:lnTo>
                  <a:lnTo>
                    <a:pt x="783164" y="2648"/>
                  </a:lnTo>
                  <a:lnTo>
                    <a:pt x="779036" y="1083"/>
                  </a:lnTo>
                  <a:lnTo>
                    <a:pt x="774711" y="200"/>
                  </a:lnTo>
                  <a:lnTo>
                    <a:pt x="771404"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172780"/>
                  </a:lnTo>
                  <a:lnTo>
                    <a:pt x="88" y="170573"/>
                  </a:lnTo>
                  <a:lnTo>
                    <a:pt x="88" y="174987"/>
                  </a:lnTo>
                  <a:lnTo>
                    <a:pt x="797" y="179345"/>
                  </a:lnTo>
                  <a:lnTo>
                    <a:pt x="2195" y="183532"/>
                  </a:lnTo>
                  <a:lnTo>
                    <a:pt x="4246" y="187441"/>
                  </a:lnTo>
                  <a:lnTo>
                    <a:pt x="6898" y="190971"/>
                  </a:lnTo>
                  <a:lnTo>
                    <a:pt x="10082" y="194029"/>
                  </a:lnTo>
                  <a:lnTo>
                    <a:pt x="13716" y="196537"/>
                  </a:lnTo>
                  <a:lnTo>
                    <a:pt x="17704" y="198429"/>
                  </a:lnTo>
                  <a:lnTo>
                    <a:pt x="21944" y="199658"/>
                  </a:lnTo>
                  <a:lnTo>
                    <a:pt x="26327" y="200190"/>
                  </a:lnTo>
                  <a:close/>
                </a:path>
              </a:pathLst>
            </a:custGeom>
            <a:solidFill>
              <a:srgbClr val="FFFFFF">
                <a:alpha val="100000"/>
              </a:srgbClr>
            </a:solidFill>
          </p:spPr>
          <p:txBody>
            <a:bodyPr/>
            <a:lstStyle/>
            <a:p>
              <a:endParaRPr/>
            </a:p>
          </p:txBody>
        </p:sp>
        <p:sp>
          <p:nvSpPr>
            <p:cNvPr id="31" name="tx28"/>
            <p:cNvSpPr/>
            <p:nvPr/>
          </p:nvSpPr>
          <p:spPr>
            <a:xfrm>
              <a:off x="9862248" y="4473473"/>
              <a:ext cx="762260"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A1253E">
                      <a:alpha val="100000"/>
                    </a:srgbClr>
                  </a:solidFill>
                  <a:latin typeface="Arial"/>
                  <a:cs typeface="Arial"/>
                </a:rPr>
                <a:t>Current</a:t>
              </a:r>
            </a:p>
          </p:txBody>
        </p:sp>
        <p:sp>
          <p:nvSpPr>
            <p:cNvPr id="32" name="pg29"/>
            <p:cNvSpPr/>
            <p:nvPr/>
          </p:nvSpPr>
          <p:spPr>
            <a:xfrm>
              <a:off x="9869432" y="4087605"/>
              <a:ext cx="926196" cy="200212"/>
            </a:xfrm>
            <a:custGeom>
              <a:avLst/>
              <a:gdLst/>
              <a:ahLst/>
              <a:cxnLst/>
              <a:rect l="0" t="0" r="0" b="0"/>
              <a:pathLst>
                <a:path w="926196" h="200212">
                  <a:moveTo>
                    <a:pt x="27431" y="200212"/>
                  </a:moveTo>
                  <a:lnTo>
                    <a:pt x="898764" y="200212"/>
                  </a:lnTo>
                  <a:lnTo>
                    <a:pt x="897659" y="200190"/>
                  </a:lnTo>
                  <a:lnTo>
                    <a:pt x="902070" y="200012"/>
                  </a:lnTo>
                  <a:lnTo>
                    <a:pt x="906396" y="199129"/>
                  </a:lnTo>
                  <a:lnTo>
                    <a:pt x="910524" y="197563"/>
                  </a:lnTo>
                  <a:lnTo>
                    <a:pt x="914347" y="195356"/>
                  </a:lnTo>
                  <a:lnTo>
                    <a:pt x="917766" y="192564"/>
                  </a:lnTo>
                  <a:lnTo>
                    <a:pt x="920694" y="189260"/>
                  </a:lnTo>
                  <a:lnTo>
                    <a:pt x="923053" y="185528"/>
                  </a:lnTo>
                  <a:lnTo>
                    <a:pt x="924784" y="181467"/>
                  </a:lnTo>
                  <a:lnTo>
                    <a:pt x="925840" y="177180"/>
                  </a:lnTo>
                  <a:lnTo>
                    <a:pt x="926196" y="172780"/>
                  </a:lnTo>
                  <a:lnTo>
                    <a:pt x="926196" y="27431"/>
                  </a:lnTo>
                  <a:lnTo>
                    <a:pt x="925840" y="23031"/>
                  </a:lnTo>
                  <a:lnTo>
                    <a:pt x="924784" y="18745"/>
                  </a:lnTo>
                  <a:lnTo>
                    <a:pt x="923053" y="14683"/>
                  </a:lnTo>
                  <a:lnTo>
                    <a:pt x="920694" y="10952"/>
                  </a:lnTo>
                  <a:lnTo>
                    <a:pt x="917766" y="7647"/>
                  </a:lnTo>
                  <a:lnTo>
                    <a:pt x="914347" y="4855"/>
                  </a:lnTo>
                  <a:lnTo>
                    <a:pt x="910524" y="2648"/>
                  </a:lnTo>
                  <a:lnTo>
                    <a:pt x="906396" y="1083"/>
                  </a:lnTo>
                  <a:lnTo>
                    <a:pt x="902070" y="200"/>
                  </a:lnTo>
                  <a:lnTo>
                    <a:pt x="898764"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172780"/>
                  </a:lnTo>
                  <a:lnTo>
                    <a:pt x="88" y="170573"/>
                  </a:lnTo>
                  <a:lnTo>
                    <a:pt x="88" y="174987"/>
                  </a:lnTo>
                  <a:lnTo>
                    <a:pt x="797" y="179345"/>
                  </a:lnTo>
                  <a:lnTo>
                    <a:pt x="2195" y="183532"/>
                  </a:lnTo>
                  <a:lnTo>
                    <a:pt x="4246" y="187441"/>
                  </a:lnTo>
                  <a:lnTo>
                    <a:pt x="6898" y="190971"/>
                  </a:lnTo>
                  <a:lnTo>
                    <a:pt x="10082" y="194029"/>
                  </a:lnTo>
                  <a:lnTo>
                    <a:pt x="13716" y="196537"/>
                  </a:lnTo>
                  <a:lnTo>
                    <a:pt x="17704" y="198429"/>
                  </a:lnTo>
                  <a:lnTo>
                    <a:pt x="21944" y="199658"/>
                  </a:lnTo>
                  <a:lnTo>
                    <a:pt x="26327" y="200190"/>
                  </a:lnTo>
                  <a:close/>
                </a:path>
              </a:pathLst>
            </a:custGeom>
            <a:solidFill>
              <a:srgbClr val="FFFFFF">
                <a:alpha val="100000"/>
              </a:srgbClr>
            </a:solidFill>
          </p:spPr>
          <p:txBody>
            <a:bodyPr/>
            <a:lstStyle/>
            <a:p>
              <a:endParaRPr/>
            </a:p>
          </p:txBody>
        </p:sp>
        <p:sp>
          <p:nvSpPr>
            <p:cNvPr id="33" name="tx30"/>
            <p:cNvSpPr/>
            <p:nvPr/>
          </p:nvSpPr>
          <p:spPr>
            <a:xfrm>
              <a:off x="9887720" y="4057785"/>
              <a:ext cx="889620"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EF7900">
                      <a:alpha val="100000"/>
                    </a:srgbClr>
                  </a:solidFill>
                  <a:latin typeface="Arial"/>
                  <a:cs typeface="Arial"/>
                </a:rPr>
                <a:t>Adjusted</a:t>
              </a:r>
            </a:p>
          </p:txBody>
        </p:sp>
        <p:sp>
          <p:nvSpPr>
            <p:cNvPr id="34" name="tx31"/>
            <p:cNvSpPr/>
            <p:nvPr/>
          </p:nvSpPr>
          <p:spPr>
            <a:xfrm>
              <a:off x="500440" y="5400988"/>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50%</a:t>
              </a:r>
            </a:p>
          </p:txBody>
        </p:sp>
        <p:sp>
          <p:nvSpPr>
            <p:cNvPr id="35" name="tx32"/>
            <p:cNvSpPr/>
            <p:nvPr/>
          </p:nvSpPr>
          <p:spPr>
            <a:xfrm>
              <a:off x="500440" y="451625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75%</a:t>
              </a:r>
            </a:p>
          </p:txBody>
        </p:sp>
        <p:sp>
          <p:nvSpPr>
            <p:cNvPr id="36" name="tx33"/>
            <p:cNvSpPr/>
            <p:nvPr/>
          </p:nvSpPr>
          <p:spPr>
            <a:xfrm>
              <a:off x="373303" y="3631519"/>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100%</a:t>
              </a:r>
            </a:p>
          </p:txBody>
        </p:sp>
        <p:sp>
          <p:nvSpPr>
            <p:cNvPr id="37" name="tx34"/>
            <p:cNvSpPr/>
            <p:nvPr/>
          </p:nvSpPr>
          <p:spPr>
            <a:xfrm>
              <a:off x="373303" y="2746785"/>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125%</a:t>
              </a:r>
            </a:p>
          </p:txBody>
        </p:sp>
        <p:sp>
          <p:nvSpPr>
            <p:cNvPr id="38" name="tx35"/>
            <p:cNvSpPr/>
            <p:nvPr/>
          </p:nvSpPr>
          <p:spPr>
            <a:xfrm>
              <a:off x="373303" y="1862050"/>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150%</a:t>
              </a:r>
            </a:p>
          </p:txBody>
        </p:sp>
        <p:sp>
          <p:nvSpPr>
            <p:cNvPr id="39" name="pl36"/>
            <p:cNvSpPr/>
            <p:nvPr/>
          </p:nvSpPr>
          <p:spPr>
            <a:xfrm>
              <a:off x="1060460" y="5491624"/>
              <a:ext cx="10613824" cy="0"/>
            </a:xfrm>
            <a:custGeom>
              <a:avLst/>
              <a:gdLst/>
              <a:ahLst/>
              <a:cxnLst/>
              <a:rect l="0" t="0" r="0" b="0"/>
              <a:pathLst>
                <a:path w="10613824">
                  <a:moveTo>
                    <a:pt x="0" y="0"/>
                  </a:moveTo>
                  <a:lnTo>
                    <a:pt x="10613824" y="0"/>
                  </a:lnTo>
                </a:path>
              </a:pathLst>
            </a:custGeom>
            <a:ln w="9525" cap="flat">
              <a:solidFill>
                <a:srgbClr val="000000">
                  <a:alpha val="100000"/>
                </a:srgbClr>
              </a:solidFill>
              <a:prstDash val="solid"/>
              <a:round/>
            </a:ln>
          </p:spPr>
          <p:txBody>
            <a:bodyPr/>
            <a:lstStyle/>
            <a:p>
              <a:endParaRPr/>
            </a:p>
          </p:txBody>
        </p:sp>
        <p:sp>
          <p:nvSpPr>
            <p:cNvPr id="40" name="pl37"/>
            <p:cNvSpPr/>
            <p:nvPr/>
          </p:nvSpPr>
          <p:spPr>
            <a:xfrm>
              <a:off x="3050552"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1" name="pl38"/>
            <p:cNvSpPr/>
            <p:nvPr/>
          </p:nvSpPr>
          <p:spPr>
            <a:xfrm>
              <a:off x="6367372"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2" name="pl39"/>
            <p:cNvSpPr/>
            <p:nvPr/>
          </p:nvSpPr>
          <p:spPr>
            <a:xfrm>
              <a:off x="9684192"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3" name="tx40"/>
            <p:cNvSpPr/>
            <p:nvPr/>
          </p:nvSpPr>
          <p:spPr>
            <a:xfrm>
              <a:off x="2472578" y="5546001"/>
              <a:ext cx="1155948"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Major cities</a:t>
              </a:r>
            </a:p>
          </p:txBody>
        </p:sp>
        <p:sp>
          <p:nvSpPr>
            <p:cNvPr id="44" name="tx41"/>
            <p:cNvSpPr/>
            <p:nvPr/>
          </p:nvSpPr>
          <p:spPr>
            <a:xfrm>
              <a:off x="5916200" y="5546001"/>
              <a:ext cx="902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Regional</a:t>
              </a:r>
            </a:p>
          </p:txBody>
        </p:sp>
        <p:sp>
          <p:nvSpPr>
            <p:cNvPr id="45" name="tx42"/>
            <p:cNvSpPr/>
            <p:nvPr/>
          </p:nvSpPr>
          <p:spPr>
            <a:xfrm>
              <a:off x="9283975" y="5591431"/>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Remote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7E28-13A5-1132-E41F-2CC750EBF8F8}"/>
              </a:ext>
            </a:extLst>
          </p:cNvPr>
          <p:cNvSpPr>
            <a:spLocks noGrp="1"/>
          </p:cNvSpPr>
          <p:nvPr>
            <p:ph type="title"/>
          </p:nvPr>
        </p:nvSpPr>
        <p:spPr/>
        <p:txBody>
          <a:bodyPr/>
          <a:lstStyle/>
          <a:p>
            <a:r>
              <a:rPr lang="en-AU" dirty="0"/>
              <a:t>Our recommendations</a:t>
            </a:r>
          </a:p>
        </p:txBody>
      </p:sp>
      <p:sp>
        <p:nvSpPr>
          <p:cNvPr id="3" name="Content Placeholder 2">
            <a:extLst>
              <a:ext uri="{FF2B5EF4-FFF2-40B4-BE49-F238E27FC236}">
                <a16:creationId xmlns:a16="http://schemas.microsoft.com/office/drawing/2014/main" id="{28C09662-FFDA-51E9-E9E6-010C549AA8B7}"/>
              </a:ext>
            </a:extLst>
          </p:cNvPr>
          <p:cNvSpPr>
            <a:spLocks noGrp="1"/>
          </p:cNvSpPr>
          <p:nvPr>
            <p:ph idx="1"/>
          </p:nvPr>
        </p:nvSpPr>
        <p:spPr/>
        <p:txBody>
          <a:bodyPr>
            <a:normAutofit/>
          </a:bodyPr>
          <a:lstStyle/>
          <a:p>
            <a:pPr marL="0" indent="0">
              <a:buNone/>
            </a:pPr>
            <a:r>
              <a:rPr lang="en-AU" dirty="0"/>
              <a:t>The federal government should: </a:t>
            </a:r>
          </a:p>
          <a:p>
            <a:pPr marL="0" indent="0">
              <a:buNone/>
            </a:pPr>
            <a:endParaRPr lang="en-AU" dirty="0"/>
          </a:p>
          <a:p>
            <a:pPr lvl="1"/>
            <a:r>
              <a:rPr lang="en-AU" dirty="0"/>
              <a:t>Task the Commonwealth Grants Commission with determining a new basis for the distribution of Financial Assistance Grants to the states</a:t>
            </a:r>
          </a:p>
          <a:p>
            <a:pPr marL="457200" lvl="1" indent="0">
              <a:buNone/>
            </a:pPr>
            <a:endParaRPr lang="en-AU" dirty="0"/>
          </a:p>
          <a:p>
            <a:pPr lvl="1"/>
            <a:r>
              <a:rPr lang="en-AU" dirty="0"/>
              <a:t>Reduce the minimum grant from 30 to 10 per cent of councils’ per capita share of funding</a:t>
            </a:r>
          </a:p>
          <a:p>
            <a:pPr marL="457200" lvl="1" indent="0">
              <a:buNone/>
            </a:pPr>
            <a:endParaRPr lang="en-AU" dirty="0"/>
          </a:p>
          <a:p>
            <a:pPr lvl="1"/>
            <a:r>
              <a:rPr lang="en-AU" dirty="0"/>
              <a:t>Combine the separate grant components and distribute the entire pool on an equalisation basis</a:t>
            </a:r>
          </a:p>
        </p:txBody>
      </p:sp>
    </p:spTree>
    <p:extLst>
      <p:ext uri="{BB962C8B-B14F-4D97-AF65-F5344CB8AC3E}">
        <p14:creationId xmlns:p14="http://schemas.microsoft.com/office/powerpoint/2010/main" val="346463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1DB117-90B0-DEDB-1994-D302771CCA83}"/>
              </a:ext>
            </a:extLst>
          </p:cNvPr>
          <p:cNvSpPr/>
          <p:nvPr/>
        </p:nvSpPr>
        <p:spPr bwMode="auto">
          <a:xfrm>
            <a:off x="262406" y="3929905"/>
            <a:ext cx="11368368" cy="1227128"/>
          </a:xfrm>
          <a:prstGeom prst="rect">
            <a:avLst/>
          </a:prstGeom>
          <a:solidFill>
            <a:srgbClr val="FFE07F"/>
          </a:solidFill>
          <a:ln w="9525" cap="flat" cmpd="sng" algn="ctr">
            <a:solidFill>
              <a:srgbClr val="FFFFFF"/>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
        <p:nvSpPr>
          <p:cNvPr id="2" name="Title 1">
            <a:extLst>
              <a:ext uri="{FF2B5EF4-FFF2-40B4-BE49-F238E27FC236}">
                <a16:creationId xmlns:a16="http://schemas.microsoft.com/office/drawing/2014/main" id="{D49530B7-AE00-1B3E-287E-E92735DC1FC8}"/>
              </a:ext>
            </a:extLst>
          </p:cNvPr>
          <p:cNvSpPr>
            <a:spLocks noGrp="1"/>
          </p:cNvSpPr>
          <p:nvPr>
            <p:ph type="title"/>
          </p:nvPr>
        </p:nvSpPr>
        <p:spPr>
          <a:xfrm>
            <a:off x="385482" y="367368"/>
            <a:ext cx="9637060" cy="540145"/>
          </a:xfrm>
        </p:spPr>
        <p:txBody>
          <a:bodyPr/>
          <a:lstStyle/>
          <a:p>
            <a:r>
              <a:rPr lang="en-AU" dirty="0"/>
              <a:t>Potholes and pitfalls: How to fix local roads</a:t>
            </a:r>
          </a:p>
        </p:txBody>
      </p:sp>
      <p:sp>
        <p:nvSpPr>
          <p:cNvPr id="4" name="TextBox 3">
            <a:extLst>
              <a:ext uri="{FF2B5EF4-FFF2-40B4-BE49-F238E27FC236}">
                <a16:creationId xmlns:a16="http://schemas.microsoft.com/office/drawing/2014/main" id="{3E740CEB-5C43-8459-B1AC-72C87070E661}"/>
              </a:ext>
            </a:extLst>
          </p:cNvPr>
          <p:cNvSpPr txBox="1"/>
          <p:nvPr/>
        </p:nvSpPr>
        <p:spPr>
          <a:xfrm>
            <a:off x="523875" y="15144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5" name="TextBox 4">
            <a:extLst>
              <a:ext uri="{FF2B5EF4-FFF2-40B4-BE49-F238E27FC236}">
                <a16:creationId xmlns:a16="http://schemas.microsoft.com/office/drawing/2014/main" id="{25610337-2D79-6EF6-8D4C-6A5B8BFD233F}"/>
              </a:ext>
            </a:extLst>
          </p:cNvPr>
          <p:cNvSpPr txBox="1"/>
          <p:nvPr/>
        </p:nvSpPr>
        <p:spPr>
          <a:xfrm>
            <a:off x="1371600" y="16287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7" name="TextBox 6">
            <a:extLst>
              <a:ext uri="{FF2B5EF4-FFF2-40B4-BE49-F238E27FC236}">
                <a16:creationId xmlns:a16="http://schemas.microsoft.com/office/drawing/2014/main" id="{FE5576BD-B295-5F01-A041-BB6B33437FED}"/>
              </a:ext>
            </a:extLst>
          </p:cNvPr>
          <p:cNvSpPr txBox="1"/>
          <p:nvPr/>
        </p:nvSpPr>
        <p:spPr>
          <a:xfrm>
            <a:off x="262192" y="1514475"/>
            <a:ext cx="11368368" cy="4801314"/>
          </a:xfrm>
          <a:prstGeom prst="rect">
            <a:avLst/>
          </a:prstGeom>
          <a:noFill/>
        </p:spPr>
        <p:txBody>
          <a:bodyPr wrap="square">
            <a:spAutoFit/>
          </a:bodyPr>
          <a:lstStyle/>
          <a:p>
            <a:pPr algn="l"/>
            <a:r>
              <a:rPr lang="en-AU" sz="2400" b="1" i="0" u="none" strike="noStrike" dirty="0">
                <a:solidFill>
                  <a:srgbClr val="000000"/>
                </a:solidFill>
                <a:effectLst/>
              </a:rPr>
              <a:t>There is not enough funding in the system</a:t>
            </a:r>
          </a:p>
          <a:p>
            <a:pPr marL="285750" indent="-285750" algn="l">
              <a:buFont typeface="Arial" panose="020B0604020202020204" pitchFamily="34" charset="0"/>
              <a:buChar char="•"/>
            </a:pPr>
            <a:r>
              <a:rPr lang="en-AU" i="0" u="none" strike="noStrike" dirty="0">
                <a:solidFill>
                  <a:srgbClr val="000000"/>
                </a:solidFill>
                <a:effectLst/>
              </a:rPr>
              <a:t>Councils are underspending on road maintenance by at least $1 billion annually</a:t>
            </a:r>
          </a:p>
          <a:p>
            <a:pPr marL="285750" indent="-285750" algn="l">
              <a:buFont typeface="Arial" panose="020B0604020202020204" pitchFamily="34" charset="0"/>
              <a:buChar char="•"/>
            </a:pPr>
            <a:r>
              <a:rPr lang="en-AU" i="0" u="none" strike="noStrike" dirty="0">
                <a:solidFill>
                  <a:srgbClr val="000000"/>
                </a:solidFill>
                <a:effectLst/>
              </a:rPr>
              <a:t>Delaying action will cost more in the long run</a:t>
            </a:r>
          </a:p>
          <a:p>
            <a:pPr algn="l"/>
            <a:endParaRPr lang="en-AU" i="0" u="none" strike="noStrike" dirty="0">
              <a:solidFill>
                <a:srgbClr val="000000"/>
              </a:solidFill>
              <a:effectLst/>
            </a:endParaRPr>
          </a:p>
          <a:p>
            <a:pPr algn="l"/>
            <a:r>
              <a:rPr lang="en-AU" sz="2400" b="1" dirty="0">
                <a:solidFill>
                  <a:srgbClr val="000000"/>
                </a:solidFill>
              </a:rPr>
              <a:t>Untied funding is not going where it is needed most</a:t>
            </a:r>
          </a:p>
          <a:p>
            <a:pPr marL="342900" indent="-342900" algn="l">
              <a:buFont typeface="Arial" panose="020B0604020202020204" pitchFamily="34" charset="0"/>
              <a:buChar char="•"/>
            </a:pPr>
            <a:r>
              <a:rPr lang="en-AU" dirty="0">
                <a:solidFill>
                  <a:srgbClr val="000000"/>
                </a:solidFill>
              </a:rPr>
              <a:t>Councils in less populous states are disadvantaged by the grants system</a:t>
            </a:r>
          </a:p>
          <a:p>
            <a:pPr marL="342900" indent="-342900" algn="l">
              <a:buFont typeface="Arial" panose="020B0604020202020204" pitchFamily="34" charset="0"/>
              <a:buChar char="•"/>
            </a:pPr>
            <a:r>
              <a:rPr lang="en-AU" dirty="0">
                <a:solidFill>
                  <a:srgbClr val="000000"/>
                </a:solidFill>
              </a:rPr>
              <a:t>Too much funding is being diverted to self-sufficient councils</a:t>
            </a:r>
          </a:p>
          <a:p>
            <a:pPr algn="l"/>
            <a:endParaRPr lang="en-AU" dirty="0">
              <a:solidFill>
                <a:srgbClr val="000000"/>
              </a:solidFill>
            </a:endParaRPr>
          </a:p>
          <a:p>
            <a:pPr algn="l"/>
            <a:r>
              <a:rPr lang="en-AU" sz="2400" b="1" dirty="0">
                <a:solidFill>
                  <a:srgbClr val="000000"/>
                </a:solidFill>
              </a:rPr>
              <a:t>Tied funding imposes unnecessary burdens</a:t>
            </a:r>
          </a:p>
          <a:p>
            <a:pPr marL="342900" indent="-342900" algn="l">
              <a:buFont typeface="Arial" panose="020B0604020202020204" pitchFamily="34" charset="0"/>
              <a:buChar char="•"/>
            </a:pPr>
            <a:r>
              <a:rPr lang="en-AU" dirty="0">
                <a:solidFill>
                  <a:srgbClr val="000000"/>
                </a:solidFill>
              </a:rPr>
              <a:t>Strict requirements on councils are wasting scarce council resources and are prohibitive for more remote communities</a:t>
            </a:r>
          </a:p>
          <a:p>
            <a:pPr marL="342900" indent="-342900" algn="l">
              <a:buFont typeface="Arial" panose="020B0604020202020204" pitchFamily="34" charset="0"/>
              <a:buChar char="•"/>
            </a:pPr>
            <a:r>
              <a:rPr lang="en-AU" dirty="0">
                <a:solidFill>
                  <a:srgbClr val="000000"/>
                </a:solidFill>
              </a:rPr>
              <a:t>Inflexible rules are driving up costs for councils</a:t>
            </a:r>
          </a:p>
          <a:p>
            <a:pPr algn="l"/>
            <a:endParaRPr lang="en-AU" sz="2400" b="1" dirty="0">
              <a:solidFill>
                <a:srgbClr val="000000"/>
              </a:solidFill>
            </a:endParaRPr>
          </a:p>
          <a:p>
            <a:pPr algn="l"/>
            <a:r>
              <a:rPr lang="en-AU" sz="2400" b="1" dirty="0">
                <a:solidFill>
                  <a:srgbClr val="000000"/>
                </a:solidFill>
              </a:rPr>
              <a:t>Many councils need help to manage their roads</a:t>
            </a:r>
          </a:p>
          <a:p>
            <a:pPr marL="342900" indent="-342900" algn="l">
              <a:buFont typeface="Arial" panose="020B0604020202020204" pitchFamily="34" charset="0"/>
              <a:buChar char="•"/>
            </a:pPr>
            <a:r>
              <a:rPr lang="en-AU" i="0" u="none" strike="noStrike" dirty="0">
                <a:solidFill>
                  <a:srgbClr val="000000"/>
                </a:solidFill>
                <a:effectLst/>
              </a:rPr>
              <a:t>Councils lack the data, staff, and technology to properly maintain their roads</a:t>
            </a:r>
          </a:p>
        </p:txBody>
      </p:sp>
    </p:spTree>
    <p:extLst>
      <p:ext uri="{BB962C8B-B14F-4D97-AF65-F5344CB8AC3E}">
        <p14:creationId xmlns:p14="http://schemas.microsoft.com/office/powerpoint/2010/main" val="35746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4A6B-08EB-7CFC-3035-E9B57A7C7850}"/>
              </a:ext>
            </a:extLst>
          </p:cNvPr>
          <p:cNvSpPr>
            <a:spLocks noGrp="1"/>
          </p:cNvSpPr>
          <p:nvPr>
            <p:ph type="title"/>
          </p:nvPr>
        </p:nvSpPr>
        <p:spPr>
          <a:xfrm>
            <a:off x="385482" y="339329"/>
            <a:ext cx="9637060" cy="540145"/>
          </a:xfrm>
        </p:spPr>
        <p:txBody>
          <a:bodyPr vert="horz" lIns="91440" tIns="45720" rIns="91440" bIns="45720" rtlCol="0" anchor="ctr">
            <a:normAutofit/>
          </a:bodyPr>
          <a:lstStyle/>
          <a:p>
            <a:pPr algn="l"/>
            <a:r>
              <a:rPr lang="en-AU" sz="3200" b="1" dirty="0">
                <a:solidFill>
                  <a:srgbClr val="000000"/>
                </a:solidFill>
              </a:rPr>
              <a:t>Tied funding imposes unnecessary burdens</a:t>
            </a:r>
          </a:p>
        </p:txBody>
      </p:sp>
      <p:sp>
        <p:nvSpPr>
          <p:cNvPr id="6" name="TextBox 5">
            <a:extLst>
              <a:ext uri="{FF2B5EF4-FFF2-40B4-BE49-F238E27FC236}">
                <a16:creationId xmlns:a16="http://schemas.microsoft.com/office/drawing/2014/main" id="{6BC8B5D8-A72C-FA19-B944-0D9FB3AF3B19}"/>
              </a:ext>
            </a:extLst>
          </p:cNvPr>
          <p:cNvSpPr txBox="1"/>
          <p:nvPr/>
        </p:nvSpPr>
        <p:spPr>
          <a:xfrm>
            <a:off x="636123" y="1776572"/>
            <a:ext cx="8898295" cy="668678"/>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endParaRPr lang="en-AU" sz="1600" dirty="0">
              <a:latin typeface="+mn-lt"/>
            </a:endParaRPr>
          </a:p>
        </p:txBody>
      </p:sp>
      <p:graphicFrame>
        <p:nvGraphicFramePr>
          <p:cNvPr id="11" name="TextBox 7">
            <a:extLst>
              <a:ext uri="{FF2B5EF4-FFF2-40B4-BE49-F238E27FC236}">
                <a16:creationId xmlns:a16="http://schemas.microsoft.com/office/drawing/2014/main" id="{AD9F7FC4-C9B6-3BDB-AC24-E8CF0487C98D}"/>
              </a:ext>
            </a:extLst>
          </p:cNvPr>
          <p:cNvGraphicFramePr/>
          <p:nvPr>
            <p:extLst>
              <p:ext uri="{D42A27DB-BD31-4B8C-83A1-F6EECF244321}">
                <p14:modId xmlns:p14="http://schemas.microsoft.com/office/powerpoint/2010/main" val="477635278"/>
              </p:ext>
            </p:extLst>
          </p:nvPr>
        </p:nvGraphicFramePr>
        <p:xfrm>
          <a:off x="385481" y="1315299"/>
          <a:ext cx="11398531" cy="483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84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7E28-13A5-1132-E41F-2CC750EBF8F8}"/>
              </a:ext>
            </a:extLst>
          </p:cNvPr>
          <p:cNvSpPr>
            <a:spLocks noGrp="1"/>
          </p:cNvSpPr>
          <p:nvPr>
            <p:ph type="title"/>
          </p:nvPr>
        </p:nvSpPr>
        <p:spPr/>
        <p:txBody>
          <a:bodyPr/>
          <a:lstStyle/>
          <a:p>
            <a:r>
              <a:rPr lang="en-AU" dirty="0"/>
              <a:t>Our recommendations</a:t>
            </a:r>
          </a:p>
        </p:txBody>
      </p:sp>
      <p:sp>
        <p:nvSpPr>
          <p:cNvPr id="3" name="Content Placeholder 2">
            <a:extLst>
              <a:ext uri="{FF2B5EF4-FFF2-40B4-BE49-F238E27FC236}">
                <a16:creationId xmlns:a16="http://schemas.microsoft.com/office/drawing/2014/main" id="{28C09662-FFDA-51E9-E9E6-010C549AA8B7}"/>
              </a:ext>
            </a:extLst>
          </p:cNvPr>
          <p:cNvSpPr>
            <a:spLocks noGrp="1"/>
          </p:cNvSpPr>
          <p:nvPr>
            <p:ph idx="1"/>
          </p:nvPr>
        </p:nvSpPr>
        <p:spPr>
          <a:xfrm>
            <a:off x="385481" y="1315299"/>
            <a:ext cx="11398531" cy="5076623"/>
          </a:xfrm>
        </p:spPr>
        <p:txBody>
          <a:bodyPr>
            <a:normAutofit fontScale="85000" lnSpcReduction="10000"/>
          </a:bodyPr>
          <a:lstStyle/>
          <a:p>
            <a:pPr marL="0" indent="0">
              <a:buNone/>
            </a:pPr>
            <a:r>
              <a:rPr lang="en-AU" dirty="0"/>
              <a:t>Federal and state governments should: </a:t>
            </a:r>
          </a:p>
          <a:p>
            <a:pPr marL="0" indent="0">
              <a:buNone/>
            </a:pPr>
            <a:endParaRPr lang="en-AU" dirty="0"/>
          </a:p>
          <a:p>
            <a:pPr lvl="1">
              <a:lnSpc>
                <a:spcPct val="150000"/>
              </a:lnSpc>
            </a:pPr>
            <a:r>
              <a:rPr lang="en-AU" dirty="0"/>
              <a:t>Provide councils a minimum of two years to acquit grants</a:t>
            </a:r>
          </a:p>
          <a:p>
            <a:pPr lvl="1">
              <a:lnSpc>
                <a:spcPct val="150000"/>
              </a:lnSpc>
            </a:pPr>
            <a:r>
              <a:rPr lang="en-AU" dirty="0"/>
              <a:t>Ensure maintenance and renewal spending is eligible for tied grant funding where consistent with objective criteria </a:t>
            </a:r>
          </a:p>
          <a:p>
            <a:pPr lvl="1">
              <a:lnSpc>
                <a:spcPct val="150000"/>
              </a:lnSpc>
            </a:pPr>
            <a:r>
              <a:rPr lang="en-AU" dirty="0"/>
              <a:t>Account for the ongoing costs of maintaining new investment when allocating tied grants</a:t>
            </a:r>
          </a:p>
          <a:p>
            <a:pPr lvl="1">
              <a:lnSpc>
                <a:spcPct val="150000"/>
              </a:lnSpc>
            </a:pPr>
            <a:r>
              <a:rPr lang="en-AU" dirty="0"/>
              <a:t>minimise duplication in grants administration by standardising and sharing application and reporting data between departments</a:t>
            </a:r>
          </a:p>
          <a:p>
            <a:pPr lvl="1">
              <a:lnSpc>
                <a:spcPct val="150000"/>
              </a:lnSpc>
            </a:pPr>
            <a:r>
              <a:rPr lang="en-AU" dirty="0"/>
              <a:t>By default, provide funding on an allocative rather than competitive basis</a:t>
            </a:r>
          </a:p>
          <a:p>
            <a:pPr lvl="1">
              <a:lnSpc>
                <a:spcPct val="150000"/>
              </a:lnSpc>
            </a:pPr>
            <a:r>
              <a:rPr lang="en-AU" dirty="0"/>
              <a:t>Minimise any co-contribution requirements, and where a business case is required, include this in the grant funding</a:t>
            </a:r>
          </a:p>
        </p:txBody>
      </p:sp>
    </p:spTree>
    <p:extLst>
      <p:ext uri="{BB962C8B-B14F-4D97-AF65-F5344CB8AC3E}">
        <p14:creationId xmlns:p14="http://schemas.microsoft.com/office/powerpoint/2010/main" val="304901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1DB117-90B0-DEDB-1994-D302771CCA83}"/>
              </a:ext>
            </a:extLst>
          </p:cNvPr>
          <p:cNvSpPr/>
          <p:nvPr/>
        </p:nvSpPr>
        <p:spPr bwMode="auto">
          <a:xfrm>
            <a:off x="262406" y="5447992"/>
            <a:ext cx="11368368" cy="1227128"/>
          </a:xfrm>
          <a:prstGeom prst="rect">
            <a:avLst/>
          </a:prstGeom>
          <a:solidFill>
            <a:srgbClr val="FFE07F"/>
          </a:solidFill>
          <a:ln w="9525" cap="flat" cmpd="sng" algn="ctr">
            <a:solidFill>
              <a:srgbClr val="FFFFFF"/>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
        <p:nvSpPr>
          <p:cNvPr id="2" name="Title 1">
            <a:extLst>
              <a:ext uri="{FF2B5EF4-FFF2-40B4-BE49-F238E27FC236}">
                <a16:creationId xmlns:a16="http://schemas.microsoft.com/office/drawing/2014/main" id="{D49530B7-AE00-1B3E-287E-E92735DC1FC8}"/>
              </a:ext>
            </a:extLst>
          </p:cNvPr>
          <p:cNvSpPr>
            <a:spLocks noGrp="1"/>
          </p:cNvSpPr>
          <p:nvPr>
            <p:ph type="title"/>
          </p:nvPr>
        </p:nvSpPr>
        <p:spPr>
          <a:xfrm>
            <a:off x="385482" y="367368"/>
            <a:ext cx="9637060" cy="540145"/>
          </a:xfrm>
        </p:spPr>
        <p:txBody>
          <a:bodyPr/>
          <a:lstStyle/>
          <a:p>
            <a:r>
              <a:rPr lang="en-AU" dirty="0"/>
              <a:t>Potholes and pitfalls: How to fix local roads</a:t>
            </a:r>
          </a:p>
        </p:txBody>
      </p:sp>
      <p:sp>
        <p:nvSpPr>
          <p:cNvPr id="4" name="TextBox 3">
            <a:extLst>
              <a:ext uri="{FF2B5EF4-FFF2-40B4-BE49-F238E27FC236}">
                <a16:creationId xmlns:a16="http://schemas.microsoft.com/office/drawing/2014/main" id="{3E740CEB-5C43-8459-B1AC-72C87070E661}"/>
              </a:ext>
            </a:extLst>
          </p:cNvPr>
          <p:cNvSpPr txBox="1"/>
          <p:nvPr/>
        </p:nvSpPr>
        <p:spPr>
          <a:xfrm>
            <a:off x="523875" y="15144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5" name="TextBox 4">
            <a:extLst>
              <a:ext uri="{FF2B5EF4-FFF2-40B4-BE49-F238E27FC236}">
                <a16:creationId xmlns:a16="http://schemas.microsoft.com/office/drawing/2014/main" id="{25610337-2D79-6EF6-8D4C-6A5B8BFD233F}"/>
              </a:ext>
            </a:extLst>
          </p:cNvPr>
          <p:cNvSpPr txBox="1"/>
          <p:nvPr/>
        </p:nvSpPr>
        <p:spPr>
          <a:xfrm>
            <a:off x="1371600" y="16287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7" name="TextBox 6">
            <a:extLst>
              <a:ext uri="{FF2B5EF4-FFF2-40B4-BE49-F238E27FC236}">
                <a16:creationId xmlns:a16="http://schemas.microsoft.com/office/drawing/2014/main" id="{FE5576BD-B295-5F01-A041-BB6B33437FED}"/>
              </a:ext>
            </a:extLst>
          </p:cNvPr>
          <p:cNvSpPr txBox="1"/>
          <p:nvPr/>
        </p:nvSpPr>
        <p:spPr>
          <a:xfrm>
            <a:off x="262192" y="1514475"/>
            <a:ext cx="11368368" cy="4801314"/>
          </a:xfrm>
          <a:prstGeom prst="rect">
            <a:avLst/>
          </a:prstGeom>
          <a:noFill/>
        </p:spPr>
        <p:txBody>
          <a:bodyPr wrap="square">
            <a:spAutoFit/>
          </a:bodyPr>
          <a:lstStyle/>
          <a:p>
            <a:pPr algn="l"/>
            <a:r>
              <a:rPr lang="en-AU" sz="2400" b="1" i="0" u="none" strike="noStrike" dirty="0">
                <a:solidFill>
                  <a:srgbClr val="000000"/>
                </a:solidFill>
                <a:effectLst/>
              </a:rPr>
              <a:t>There is not enough funding in the system</a:t>
            </a:r>
          </a:p>
          <a:p>
            <a:pPr marL="285750" indent="-285750" algn="l">
              <a:buFont typeface="Arial" panose="020B0604020202020204" pitchFamily="34" charset="0"/>
              <a:buChar char="•"/>
            </a:pPr>
            <a:r>
              <a:rPr lang="en-AU" i="0" u="none" strike="noStrike" dirty="0">
                <a:solidFill>
                  <a:srgbClr val="000000"/>
                </a:solidFill>
                <a:effectLst/>
              </a:rPr>
              <a:t>Councils are underspending on road maintenance by at least $1 billion annually</a:t>
            </a:r>
          </a:p>
          <a:p>
            <a:pPr marL="285750" indent="-285750" algn="l">
              <a:buFont typeface="Arial" panose="020B0604020202020204" pitchFamily="34" charset="0"/>
              <a:buChar char="•"/>
            </a:pPr>
            <a:r>
              <a:rPr lang="en-AU" i="0" u="none" strike="noStrike" dirty="0">
                <a:solidFill>
                  <a:srgbClr val="000000"/>
                </a:solidFill>
                <a:effectLst/>
              </a:rPr>
              <a:t>Delaying action will cost more in the long run</a:t>
            </a:r>
          </a:p>
          <a:p>
            <a:pPr algn="l"/>
            <a:endParaRPr lang="en-AU" i="0" u="none" strike="noStrike" dirty="0">
              <a:solidFill>
                <a:srgbClr val="000000"/>
              </a:solidFill>
              <a:effectLst/>
            </a:endParaRPr>
          </a:p>
          <a:p>
            <a:pPr algn="l"/>
            <a:r>
              <a:rPr lang="en-AU" sz="2400" b="1" dirty="0">
                <a:solidFill>
                  <a:srgbClr val="000000"/>
                </a:solidFill>
              </a:rPr>
              <a:t>Untied funding is not going where it is needed most</a:t>
            </a:r>
          </a:p>
          <a:p>
            <a:pPr marL="342900" indent="-342900" algn="l">
              <a:buFont typeface="Arial" panose="020B0604020202020204" pitchFamily="34" charset="0"/>
              <a:buChar char="•"/>
            </a:pPr>
            <a:r>
              <a:rPr lang="en-AU" dirty="0">
                <a:solidFill>
                  <a:srgbClr val="000000"/>
                </a:solidFill>
              </a:rPr>
              <a:t>Councils in less populous states are disadvantaged by the grants system</a:t>
            </a:r>
          </a:p>
          <a:p>
            <a:pPr marL="342900" indent="-342900" algn="l">
              <a:buFont typeface="Arial" panose="020B0604020202020204" pitchFamily="34" charset="0"/>
              <a:buChar char="•"/>
            </a:pPr>
            <a:r>
              <a:rPr lang="en-AU" dirty="0">
                <a:solidFill>
                  <a:srgbClr val="000000"/>
                </a:solidFill>
              </a:rPr>
              <a:t>Too much funding is being diverted to self-sufficient councils</a:t>
            </a:r>
          </a:p>
          <a:p>
            <a:pPr algn="l"/>
            <a:endParaRPr lang="en-AU" dirty="0">
              <a:solidFill>
                <a:srgbClr val="000000"/>
              </a:solidFill>
            </a:endParaRPr>
          </a:p>
          <a:p>
            <a:pPr algn="l"/>
            <a:r>
              <a:rPr lang="en-AU" sz="2400" b="1" dirty="0">
                <a:solidFill>
                  <a:srgbClr val="000000"/>
                </a:solidFill>
              </a:rPr>
              <a:t>Tied funding imposes unnecessary burdens</a:t>
            </a:r>
          </a:p>
          <a:p>
            <a:pPr marL="342900" indent="-342900" algn="l">
              <a:buFont typeface="Arial" panose="020B0604020202020204" pitchFamily="34" charset="0"/>
              <a:buChar char="•"/>
            </a:pPr>
            <a:r>
              <a:rPr lang="en-AU" dirty="0">
                <a:solidFill>
                  <a:srgbClr val="000000"/>
                </a:solidFill>
              </a:rPr>
              <a:t>Strict requirements on councils are wasting scarce council resources and are prohibitive for more remote communities</a:t>
            </a:r>
          </a:p>
          <a:p>
            <a:pPr marL="342900" indent="-342900" algn="l">
              <a:buFont typeface="Arial" panose="020B0604020202020204" pitchFamily="34" charset="0"/>
              <a:buChar char="•"/>
            </a:pPr>
            <a:r>
              <a:rPr lang="en-AU" dirty="0">
                <a:solidFill>
                  <a:srgbClr val="000000"/>
                </a:solidFill>
              </a:rPr>
              <a:t>Inflexible rules are driving up costs for councils</a:t>
            </a:r>
          </a:p>
          <a:p>
            <a:pPr algn="l"/>
            <a:endParaRPr lang="en-AU" sz="2400" b="1" dirty="0">
              <a:solidFill>
                <a:srgbClr val="000000"/>
              </a:solidFill>
            </a:endParaRPr>
          </a:p>
          <a:p>
            <a:pPr algn="l"/>
            <a:r>
              <a:rPr lang="en-AU" sz="2400" b="1" dirty="0">
                <a:solidFill>
                  <a:srgbClr val="000000"/>
                </a:solidFill>
              </a:rPr>
              <a:t>Many councils need help to manage their roads</a:t>
            </a:r>
          </a:p>
          <a:p>
            <a:pPr marL="342900" indent="-342900" algn="l">
              <a:buFont typeface="Arial" panose="020B0604020202020204" pitchFamily="34" charset="0"/>
              <a:buChar char="•"/>
            </a:pPr>
            <a:r>
              <a:rPr lang="en-AU" i="0" u="none" strike="noStrike" dirty="0">
                <a:solidFill>
                  <a:srgbClr val="000000"/>
                </a:solidFill>
                <a:effectLst/>
              </a:rPr>
              <a:t>Councils lack the data, staff, and technology to properly maintain their roads</a:t>
            </a:r>
          </a:p>
        </p:txBody>
      </p:sp>
    </p:spTree>
    <p:extLst>
      <p:ext uri="{BB962C8B-B14F-4D97-AF65-F5344CB8AC3E}">
        <p14:creationId xmlns:p14="http://schemas.microsoft.com/office/powerpoint/2010/main" val="202272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dirty="0"/>
              <a:t>Many councils lack basic information about their road and bridge assets</a:t>
            </a:r>
          </a:p>
        </p:txBody>
      </p:sp>
      <p:sp>
        <p:nvSpPr>
          <p:cNvPr id="3" name="Content Placeholder 2"/>
          <p:cNvSpPr>
            <a:spLocks noGrp="1"/>
          </p:cNvSpPr>
          <p:nvPr>
            <p:ph type="body" sz="quarter" idx="10" hasCustomPrompt="1"/>
          </p:nvPr>
        </p:nvSpPr>
        <p:spPr>
          <a:xfrm>
            <a:off x="378478" y="1312069"/>
            <a:ext cx="11398531" cy="335156"/>
          </a:xfrm>
        </p:spPr>
        <p:txBody>
          <a:bodyPr/>
          <a:lstStyle/>
          <a:p>
            <a:r>
              <a:t>Share of councils with accurate information about their assets, by remoteness</a:t>
            </a:r>
          </a:p>
        </p:txBody>
      </p:sp>
      <p:sp>
        <p:nvSpPr>
          <p:cNvPr id="4" name="Caption Placeholder 1"/>
          <p:cNvSpPr>
            <a:spLocks noGrp="1"/>
          </p:cNvSpPr>
          <p:nvPr>
            <p:ph type="body" sz="quarter" idx="11" hasCustomPrompt="1"/>
          </p:nvPr>
        </p:nvSpPr>
        <p:spPr>
          <a:xfrm>
            <a:off x="371475" y="6239781"/>
            <a:ext cx="10662320" cy="455613"/>
          </a:xfrm>
        </p:spPr>
        <p:txBody>
          <a:bodyPr>
            <a:normAutofit/>
          </a:bodyPr>
          <a:lstStyle/>
          <a:p>
            <a:r>
              <a:rPr lang="en-AU" sz="1000" b="0" i="0" dirty="0">
                <a:effectLst/>
              </a:rPr>
              <a:t>Source: Grattan Road Manager Survey, 2023. See Appendix D for further detail.</a:t>
            </a:r>
            <a:endParaRPr sz="1000" dirty="0"/>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3309625" y="1899602"/>
              <a:ext cx="8364659" cy="3860703"/>
            </a:xfrm>
            <a:prstGeom prst="rect">
              <a:avLst/>
            </a:prstGeom>
            <a:solidFill>
              <a:srgbClr val="FFFFFF">
                <a:alpha val="100000"/>
              </a:srgbClr>
            </a:solidFill>
          </p:spPr>
          <p:txBody>
            <a:bodyPr/>
            <a:lstStyle/>
            <a:p>
              <a:endParaRPr/>
            </a:p>
          </p:txBody>
        </p:sp>
        <p:sp>
          <p:nvSpPr>
            <p:cNvPr id="9" name="pl6"/>
            <p:cNvSpPr/>
            <p:nvPr/>
          </p:nvSpPr>
          <p:spPr>
            <a:xfrm>
              <a:off x="3309625" y="1899602"/>
              <a:ext cx="0" cy="3860703"/>
            </a:xfrm>
            <a:custGeom>
              <a:avLst/>
              <a:gdLst/>
              <a:ahLst/>
              <a:cxnLst/>
              <a:rect l="0" t="0" r="0" b="0"/>
              <a:pathLst>
                <a:path h="3860703">
                  <a:moveTo>
                    <a:pt x="0" y="3860703"/>
                  </a:moveTo>
                  <a:lnTo>
                    <a:pt x="0" y="0"/>
                  </a:lnTo>
                  <a:lnTo>
                    <a:pt x="0"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5369886" y="1899602"/>
              <a:ext cx="0" cy="3860703"/>
            </a:xfrm>
            <a:custGeom>
              <a:avLst/>
              <a:gdLst/>
              <a:ahLst/>
              <a:cxnLst/>
              <a:rect l="0" t="0" r="0" b="0"/>
              <a:pathLst>
                <a:path h="3860703">
                  <a:moveTo>
                    <a:pt x="0" y="3860703"/>
                  </a:moveTo>
                  <a:lnTo>
                    <a:pt x="0" y="0"/>
                  </a:lnTo>
                  <a:lnTo>
                    <a:pt x="0"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7430147" y="1899602"/>
              <a:ext cx="0" cy="3860703"/>
            </a:xfrm>
            <a:custGeom>
              <a:avLst/>
              <a:gdLst/>
              <a:ahLst/>
              <a:cxnLst/>
              <a:rect l="0" t="0" r="0" b="0"/>
              <a:pathLst>
                <a:path h="3860703">
                  <a:moveTo>
                    <a:pt x="0" y="3860703"/>
                  </a:moveTo>
                  <a:lnTo>
                    <a:pt x="0" y="0"/>
                  </a:lnTo>
                  <a:lnTo>
                    <a:pt x="0"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9490408" y="1899602"/>
              <a:ext cx="0" cy="3860703"/>
            </a:xfrm>
            <a:custGeom>
              <a:avLst/>
              <a:gdLst/>
              <a:ahLst/>
              <a:cxnLst/>
              <a:rect l="0" t="0" r="0" b="0"/>
              <a:pathLst>
                <a:path h="3860703">
                  <a:moveTo>
                    <a:pt x="0" y="3860703"/>
                  </a:moveTo>
                  <a:lnTo>
                    <a:pt x="0" y="0"/>
                  </a:lnTo>
                  <a:lnTo>
                    <a:pt x="0"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1550669" y="1899602"/>
              <a:ext cx="0" cy="3860703"/>
            </a:xfrm>
            <a:custGeom>
              <a:avLst/>
              <a:gdLst/>
              <a:ahLst/>
              <a:cxnLst/>
              <a:rect l="0" t="0" r="0" b="0"/>
              <a:pathLst>
                <a:path h="3860703">
                  <a:moveTo>
                    <a:pt x="0" y="3860703"/>
                  </a:moveTo>
                  <a:lnTo>
                    <a:pt x="0" y="0"/>
                  </a:lnTo>
                  <a:lnTo>
                    <a:pt x="0" y="0"/>
                  </a:lnTo>
                </a:path>
              </a:pathLst>
            </a:custGeom>
            <a:ln w="4762" cap="flat">
              <a:solidFill>
                <a:srgbClr val="C3C7CB">
                  <a:alpha val="100000"/>
                </a:srgbClr>
              </a:solidFill>
              <a:prstDash val="solid"/>
              <a:round/>
            </a:ln>
          </p:spPr>
          <p:txBody>
            <a:bodyPr/>
            <a:lstStyle/>
            <a:p>
              <a:endParaRPr/>
            </a:p>
          </p:txBody>
        </p:sp>
        <p:sp>
          <p:nvSpPr>
            <p:cNvPr id="14" name="pl11"/>
            <p:cNvSpPr/>
            <p:nvPr/>
          </p:nvSpPr>
          <p:spPr>
            <a:xfrm>
              <a:off x="7430147" y="2757537"/>
              <a:ext cx="2747014" cy="0"/>
            </a:xfrm>
            <a:custGeom>
              <a:avLst/>
              <a:gdLst/>
              <a:ahLst/>
              <a:cxnLst/>
              <a:rect l="0" t="0" r="0" b="0"/>
              <a:pathLst>
                <a:path w="2747014">
                  <a:moveTo>
                    <a:pt x="0" y="0"/>
                  </a:moveTo>
                  <a:lnTo>
                    <a:pt x="2747014" y="0"/>
                  </a:lnTo>
                </a:path>
              </a:pathLst>
            </a:custGeom>
            <a:ln w="54202" cap="flat">
              <a:solidFill>
                <a:srgbClr val="BEBEBE">
                  <a:alpha val="100000"/>
                </a:srgbClr>
              </a:solidFill>
              <a:prstDash val="solid"/>
              <a:round/>
            </a:ln>
          </p:spPr>
          <p:txBody>
            <a:bodyPr/>
            <a:lstStyle/>
            <a:p>
              <a:endParaRPr/>
            </a:p>
          </p:txBody>
        </p:sp>
        <p:sp>
          <p:nvSpPr>
            <p:cNvPr id="15" name="pl12"/>
            <p:cNvSpPr/>
            <p:nvPr/>
          </p:nvSpPr>
          <p:spPr>
            <a:xfrm>
              <a:off x="5369886" y="4366163"/>
              <a:ext cx="3891603" cy="0"/>
            </a:xfrm>
            <a:custGeom>
              <a:avLst/>
              <a:gdLst/>
              <a:ahLst/>
              <a:cxnLst/>
              <a:rect l="0" t="0" r="0" b="0"/>
              <a:pathLst>
                <a:path w="3891603">
                  <a:moveTo>
                    <a:pt x="0" y="0"/>
                  </a:moveTo>
                  <a:lnTo>
                    <a:pt x="3891603" y="0"/>
                  </a:lnTo>
                </a:path>
              </a:pathLst>
            </a:custGeom>
            <a:ln w="54202" cap="flat">
              <a:solidFill>
                <a:srgbClr val="BEBEBE">
                  <a:alpha val="100000"/>
                </a:srgbClr>
              </a:solidFill>
              <a:prstDash val="solid"/>
              <a:round/>
            </a:ln>
          </p:spPr>
          <p:txBody>
            <a:bodyPr/>
            <a:lstStyle/>
            <a:p>
              <a:endParaRPr/>
            </a:p>
          </p:txBody>
        </p:sp>
        <p:sp>
          <p:nvSpPr>
            <p:cNvPr id="16" name="pl13"/>
            <p:cNvSpPr/>
            <p:nvPr/>
          </p:nvSpPr>
          <p:spPr>
            <a:xfrm>
              <a:off x="8116901" y="3293745"/>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17" name="pl14"/>
            <p:cNvSpPr/>
            <p:nvPr/>
          </p:nvSpPr>
          <p:spPr>
            <a:xfrm>
              <a:off x="3309625" y="5438580"/>
              <a:ext cx="1831343" cy="0"/>
            </a:xfrm>
            <a:custGeom>
              <a:avLst/>
              <a:gdLst/>
              <a:ahLst/>
              <a:cxnLst/>
              <a:rect l="0" t="0" r="0" b="0"/>
              <a:pathLst>
                <a:path w="1831343">
                  <a:moveTo>
                    <a:pt x="0" y="0"/>
                  </a:moveTo>
                  <a:lnTo>
                    <a:pt x="1831343" y="0"/>
                  </a:lnTo>
                </a:path>
              </a:pathLst>
            </a:custGeom>
            <a:ln w="54202" cap="flat">
              <a:solidFill>
                <a:srgbClr val="BEBEBE">
                  <a:alpha val="100000"/>
                </a:srgbClr>
              </a:solidFill>
              <a:prstDash val="solid"/>
              <a:round/>
            </a:ln>
          </p:spPr>
          <p:txBody>
            <a:bodyPr/>
            <a:lstStyle/>
            <a:p>
              <a:endParaRPr/>
            </a:p>
          </p:txBody>
        </p:sp>
        <p:sp>
          <p:nvSpPr>
            <p:cNvPr id="18" name="pl15"/>
            <p:cNvSpPr/>
            <p:nvPr/>
          </p:nvSpPr>
          <p:spPr>
            <a:xfrm>
              <a:off x="8116901" y="2221328"/>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19" name="pl16"/>
            <p:cNvSpPr/>
            <p:nvPr/>
          </p:nvSpPr>
          <p:spPr>
            <a:xfrm>
              <a:off x="6743393" y="3829954"/>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20" name="pl17"/>
            <p:cNvSpPr/>
            <p:nvPr/>
          </p:nvSpPr>
          <p:spPr>
            <a:xfrm>
              <a:off x="6056640" y="4902372"/>
              <a:ext cx="686753" cy="0"/>
            </a:xfrm>
            <a:custGeom>
              <a:avLst/>
              <a:gdLst/>
              <a:ahLst/>
              <a:cxnLst/>
              <a:rect l="0" t="0" r="0" b="0"/>
              <a:pathLst>
                <a:path w="686753">
                  <a:moveTo>
                    <a:pt x="0" y="0"/>
                  </a:moveTo>
                  <a:lnTo>
                    <a:pt x="686753" y="0"/>
                  </a:lnTo>
                </a:path>
              </a:pathLst>
            </a:custGeom>
            <a:ln w="54202" cap="flat">
              <a:solidFill>
                <a:srgbClr val="BEBEBE">
                  <a:alpha val="100000"/>
                </a:srgbClr>
              </a:solidFill>
              <a:prstDash val="solid"/>
              <a:round/>
            </a:ln>
          </p:spPr>
          <p:txBody>
            <a:bodyPr/>
            <a:lstStyle/>
            <a:p>
              <a:endParaRPr/>
            </a:p>
          </p:txBody>
        </p:sp>
        <p:sp>
          <p:nvSpPr>
            <p:cNvPr id="21" name="pl18"/>
            <p:cNvSpPr/>
            <p:nvPr/>
          </p:nvSpPr>
          <p:spPr>
            <a:xfrm>
              <a:off x="7430147" y="2757537"/>
              <a:ext cx="2747014" cy="0"/>
            </a:xfrm>
            <a:custGeom>
              <a:avLst/>
              <a:gdLst/>
              <a:ahLst/>
              <a:cxnLst/>
              <a:rect l="0" t="0" r="0" b="0"/>
              <a:pathLst>
                <a:path w="2747014">
                  <a:moveTo>
                    <a:pt x="0" y="0"/>
                  </a:moveTo>
                  <a:lnTo>
                    <a:pt x="2747014" y="0"/>
                  </a:lnTo>
                </a:path>
              </a:pathLst>
            </a:custGeom>
            <a:ln w="54202" cap="flat">
              <a:solidFill>
                <a:srgbClr val="BEBEBE">
                  <a:alpha val="100000"/>
                </a:srgbClr>
              </a:solidFill>
              <a:prstDash val="solid"/>
              <a:round/>
            </a:ln>
          </p:spPr>
          <p:txBody>
            <a:bodyPr/>
            <a:lstStyle/>
            <a:p>
              <a:endParaRPr/>
            </a:p>
          </p:txBody>
        </p:sp>
        <p:sp>
          <p:nvSpPr>
            <p:cNvPr id="22" name="pl19"/>
            <p:cNvSpPr/>
            <p:nvPr/>
          </p:nvSpPr>
          <p:spPr>
            <a:xfrm>
              <a:off x="5369886" y="4366163"/>
              <a:ext cx="3891603" cy="0"/>
            </a:xfrm>
            <a:custGeom>
              <a:avLst/>
              <a:gdLst/>
              <a:ahLst/>
              <a:cxnLst/>
              <a:rect l="0" t="0" r="0" b="0"/>
              <a:pathLst>
                <a:path w="3891603">
                  <a:moveTo>
                    <a:pt x="0" y="0"/>
                  </a:moveTo>
                  <a:lnTo>
                    <a:pt x="3891603" y="0"/>
                  </a:lnTo>
                </a:path>
              </a:pathLst>
            </a:custGeom>
            <a:ln w="54202" cap="flat">
              <a:solidFill>
                <a:srgbClr val="BEBEBE">
                  <a:alpha val="100000"/>
                </a:srgbClr>
              </a:solidFill>
              <a:prstDash val="solid"/>
              <a:round/>
            </a:ln>
          </p:spPr>
          <p:txBody>
            <a:bodyPr/>
            <a:lstStyle/>
            <a:p>
              <a:endParaRPr/>
            </a:p>
          </p:txBody>
        </p:sp>
        <p:sp>
          <p:nvSpPr>
            <p:cNvPr id="23" name="pl20"/>
            <p:cNvSpPr/>
            <p:nvPr/>
          </p:nvSpPr>
          <p:spPr>
            <a:xfrm>
              <a:off x="8116901" y="3293745"/>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24" name="pl21"/>
            <p:cNvSpPr/>
            <p:nvPr/>
          </p:nvSpPr>
          <p:spPr>
            <a:xfrm>
              <a:off x="3309625" y="5438580"/>
              <a:ext cx="1831343" cy="0"/>
            </a:xfrm>
            <a:custGeom>
              <a:avLst/>
              <a:gdLst/>
              <a:ahLst/>
              <a:cxnLst/>
              <a:rect l="0" t="0" r="0" b="0"/>
              <a:pathLst>
                <a:path w="1831343">
                  <a:moveTo>
                    <a:pt x="0" y="0"/>
                  </a:moveTo>
                  <a:lnTo>
                    <a:pt x="1831343" y="0"/>
                  </a:lnTo>
                </a:path>
              </a:pathLst>
            </a:custGeom>
            <a:ln w="54202" cap="flat">
              <a:solidFill>
                <a:srgbClr val="BEBEBE">
                  <a:alpha val="100000"/>
                </a:srgbClr>
              </a:solidFill>
              <a:prstDash val="solid"/>
              <a:round/>
            </a:ln>
          </p:spPr>
          <p:txBody>
            <a:bodyPr/>
            <a:lstStyle/>
            <a:p>
              <a:endParaRPr/>
            </a:p>
          </p:txBody>
        </p:sp>
        <p:sp>
          <p:nvSpPr>
            <p:cNvPr id="25" name="pl22"/>
            <p:cNvSpPr/>
            <p:nvPr/>
          </p:nvSpPr>
          <p:spPr>
            <a:xfrm>
              <a:off x="8116901" y="2221328"/>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26" name="pl23"/>
            <p:cNvSpPr/>
            <p:nvPr/>
          </p:nvSpPr>
          <p:spPr>
            <a:xfrm>
              <a:off x="6743393" y="3829954"/>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27" name="pl24"/>
            <p:cNvSpPr/>
            <p:nvPr/>
          </p:nvSpPr>
          <p:spPr>
            <a:xfrm>
              <a:off x="6056640" y="4902372"/>
              <a:ext cx="686753" cy="0"/>
            </a:xfrm>
            <a:custGeom>
              <a:avLst/>
              <a:gdLst/>
              <a:ahLst/>
              <a:cxnLst/>
              <a:rect l="0" t="0" r="0" b="0"/>
              <a:pathLst>
                <a:path w="686753">
                  <a:moveTo>
                    <a:pt x="0" y="0"/>
                  </a:moveTo>
                  <a:lnTo>
                    <a:pt x="686753" y="0"/>
                  </a:lnTo>
                </a:path>
              </a:pathLst>
            </a:custGeom>
            <a:ln w="54202" cap="flat">
              <a:solidFill>
                <a:srgbClr val="BEBEBE">
                  <a:alpha val="100000"/>
                </a:srgbClr>
              </a:solidFill>
              <a:prstDash val="solid"/>
              <a:round/>
            </a:ln>
          </p:spPr>
          <p:txBody>
            <a:bodyPr/>
            <a:lstStyle/>
            <a:p>
              <a:endParaRPr/>
            </a:p>
          </p:txBody>
        </p:sp>
        <p:sp>
          <p:nvSpPr>
            <p:cNvPr id="28" name="pl25"/>
            <p:cNvSpPr/>
            <p:nvPr/>
          </p:nvSpPr>
          <p:spPr>
            <a:xfrm>
              <a:off x="7430147" y="2757537"/>
              <a:ext cx="2747014" cy="0"/>
            </a:xfrm>
            <a:custGeom>
              <a:avLst/>
              <a:gdLst/>
              <a:ahLst/>
              <a:cxnLst/>
              <a:rect l="0" t="0" r="0" b="0"/>
              <a:pathLst>
                <a:path w="2747014">
                  <a:moveTo>
                    <a:pt x="0" y="0"/>
                  </a:moveTo>
                  <a:lnTo>
                    <a:pt x="2747014" y="0"/>
                  </a:lnTo>
                </a:path>
              </a:pathLst>
            </a:custGeom>
            <a:ln w="54202" cap="flat">
              <a:solidFill>
                <a:srgbClr val="BEBEBE">
                  <a:alpha val="100000"/>
                </a:srgbClr>
              </a:solidFill>
              <a:prstDash val="solid"/>
              <a:round/>
            </a:ln>
          </p:spPr>
          <p:txBody>
            <a:bodyPr/>
            <a:lstStyle/>
            <a:p>
              <a:endParaRPr/>
            </a:p>
          </p:txBody>
        </p:sp>
        <p:sp>
          <p:nvSpPr>
            <p:cNvPr id="29" name="pl26"/>
            <p:cNvSpPr/>
            <p:nvPr/>
          </p:nvSpPr>
          <p:spPr>
            <a:xfrm>
              <a:off x="5369886" y="4366163"/>
              <a:ext cx="3891603" cy="0"/>
            </a:xfrm>
            <a:custGeom>
              <a:avLst/>
              <a:gdLst/>
              <a:ahLst/>
              <a:cxnLst/>
              <a:rect l="0" t="0" r="0" b="0"/>
              <a:pathLst>
                <a:path w="3891603">
                  <a:moveTo>
                    <a:pt x="0" y="0"/>
                  </a:moveTo>
                  <a:lnTo>
                    <a:pt x="3891603" y="0"/>
                  </a:lnTo>
                </a:path>
              </a:pathLst>
            </a:custGeom>
            <a:ln w="54202" cap="flat">
              <a:solidFill>
                <a:srgbClr val="BEBEBE">
                  <a:alpha val="100000"/>
                </a:srgbClr>
              </a:solidFill>
              <a:prstDash val="solid"/>
              <a:round/>
            </a:ln>
          </p:spPr>
          <p:txBody>
            <a:bodyPr/>
            <a:lstStyle/>
            <a:p>
              <a:endParaRPr/>
            </a:p>
          </p:txBody>
        </p:sp>
        <p:sp>
          <p:nvSpPr>
            <p:cNvPr id="30" name="pl27"/>
            <p:cNvSpPr/>
            <p:nvPr/>
          </p:nvSpPr>
          <p:spPr>
            <a:xfrm>
              <a:off x="8116901" y="3293745"/>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31" name="pl28"/>
            <p:cNvSpPr/>
            <p:nvPr/>
          </p:nvSpPr>
          <p:spPr>
            <a:xfrm>
              <a:off x="3309625" y="5438580"/>
              <a:ext cx="1831343" cy="0"/>
            </a:xfrm>
            <a:custGeom>
              <a:avLst/>
              <a:gdLst/>
              <a:ahLst/>
              <a:cxnLst/>
              <a:rect l="0" t="0" r="0" b="0"/>
              <a:pathLst>
                <a:path w="1831343">
                  <a:moveTo>
                    <a:pt x="0" y="0"/>
                  </a:moveTo>
                  <a:lnTo>
                    <a:pt x="1831343" y="0"/>
                  </a:lnTo>
                </a:path>
              </a:pathLst>
            </a:custGeom>
            <a:ln w="54202" cap="flat">
              <a:solidFill>
                <a:srgbClr val="BEBEBE">
                  <a:alpha val="100000"/>
                </a:srgbClr>
              </a:solidFill>
              <a:prstDash val="solid"/>
              <a:round/>
            </a:ln>
          </p:spPr>
          <p:txBody>
            <a:bodyPr/>
            <a:lstStyle/>
            <a:p>
              <a:endParaRPr/>
            </a:p>
          </p:txBody>
        </p:sp>
        <p:sp>
          <p:nvSpPr>
            <p:cNvPr id="32" name="pl29"/>
            <p:cNvSpPr/>
            <p:nvPr/>
          </p:nvSpPr>
          <p:spPr>
            <a:xfrm>
              <a:off x="8116901" y="2221328"/>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33" name="pl30"/>
            <p:cNvSpPr/>
            <p:nvPr/>
          </p:nvSpPr>
          <p:spPr>
            <a:xfrm>
              <a:off x="6743393" y="3829954"/>
              <a:ext cx="2060260" cy="0"/>
            </a:xfrm>
            <a:custGeom>
              <a:avLst/>
              <a:gdLst/>
              <a:ahLst/>
              <a:cxnLst/>
              <a:rect l="0" t="0" r="0" b="0"/>
              <a:pathLst>
                <a:path w="2060260">
                  <a:moveTo>
                    <a:pt x="0" y="0"/>
                  </a:moveTo>
                  <a:lnTo>
                    <a:pt x="2060260" y="0"/>
                  </a:lnTo>
                </a:path>
              </a:pathLst>
            </a:custGeom>
            <a:ln w="54202" cap="flat">
              <a:solidFill>
                <a:srgbClr val="BEBEBE">
                  <a:alpha val="100000"/>
                </a:srgbClr>
              </a:solidFill>
              <a:prstDash val="solid"/>
              <a:round/>
            </a:ln>
          </p:spPr>
          <p:txBody>
            <a:bodyPr/>
            <a:lstStyle/>
            <a:p>
              <a:endParaRPr/>
            </a:p>
          </p:txBody>
        </p:sp>
        <p:sp>
          <p:nvSpPr>
            <p:cNvPr id="34" name="pl31"/>
            <p:cNvSpPr/>
            <p:nvPr/>
          </p:nvSpPr>
          <p:spPr>
            <a:xfrm>
              <a:off x="6056640" y="4902372"/>
              <a:ext cx="686753" cy="0"/>
            </a:xfrm>
            <a:custGeom>
              <a:avLst/>
              <a:gdLst/>
              <a:ahLst/>
              <a:cxnLst/>
              <a:rect l="0" t="0" r="0" b="0"/>
              <a:pathLst>
                <a:path w="686753">
                  <a:moveTo>
                    <a:pt x="0" y="0"/>
                  </a:moveTo>
                  <a:lnTo>
                    <a:pt x="686753" y="0"/>
                  </a:lnTo>
                </a:path>
              </a:pathLst>
            </a:custGeom>
            <a:ln w="54202" cap="flat">
              <a:solidFill>
                <a:srgbClr val="BEBEBE">
                  <a:alpha val="100000"/>
                </a:srgbClr>
              </a:solidFill>
              <a:prstDash val="solid"/>
              <a:round/>
            </a:ln>
          </p:spPr>
          <p:txBody>
            <a:bodyPr/>
            <a:lstStyle/>
            <a:p>
              <a:endParaRPr/>
            </a:p>
          </p:txBody>
        </p:sp>
        <p:sp>
          <p:nvSpPr>
            <p:cNvPr id="35" name="pt32"/>
            <p:cNvSpPr/>
            <p:nvPr/>
          </p:nvSpPr>
          <p:spPr>
            <a:xfrm>
              <a:off x="10091358" y="2671733"/>
              <a:ext cx="171607" cy="17160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36" name="pt33"/>
            <p:cNvSpPr/>
            <p:nvPr/>
          </p:nvSpPr>
          <p:spPr>
            <a:xfrm>
              <a:off x="9175686" y="4280359"/>
              <a:ext cx="171607" cy="17160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37" name="pt34"/>
            <p:cNvSpPr/>
            <p:nvPr/>
          </p:nvSpPr>
          <p:spPr>
            <a:xfrm>
              <a:off x="10091358" y="3207942"/>
              <a:ext cx="171607" cy="17160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38" name="pt35"/>
            <p:cNvSpPr/>
            <p:nvPr/>
          </p:nvSpPr>
          <p:spPr>
            <a:xfrm>
              <a:off x="5055165" y="5352777"/>
              <a:ext cx="171607" cy="17160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39" name="pt36"/>
            <p:cNvSpPr/>
            <p:nvPr/>
          </p:nvSpPr>
          <p:spPr>
            <a:xfrm>
              <a:off x="9633522" y="2135524"/>
              <a:ext cx="171607" cy="17160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40" name="pt37"/>
            <p:cNvSpPr/>
            <p:nvPr/>
          </p:nvSpPr>
          <p:spPr>
            <a:xfrm>
              <a:off x="8717851" y="3744150"/>
              <a:ext cx="171607" cy="17160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41" name="pt38"/>
            <p:cNvSpPr/>
            <p:nvPr/>
          </p:nvSpPr>
          <p:spPr>
            <a:xfrm>
              <a:off x="5970836" y="4816568"/>
              <a:ext cx="171607" cy="17160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42" name="pt39"/>
            <p:cNvSpPr/>
            <p:nvPr/>
          </p:nvSpPr>
          <p:spPr>
            <a:xfrm>
              <a:off x="9862440" y="2671733"/>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43" name="pt40"/>
            <p:cNvSpPr/>
            <p:nvPr/>
          </p:nvSpPr>
          <p:spPr>
            <a:xfrm>
              <a:off x="5970836" y="4280359"/>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44" name="pt41"/>
            <p:cNvSpPr/>
            <p:nvPr/>
          </p:nvSpPr>
          <p:spPr>
            <a:xfrm>
              <a:off x="8488933" y="3207942"/>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45" name="pt42"/>
            <p:cNvSpPr/>
            <p:nvPr/>
          </p:nvSpPr>
          <p:spPr>
            <a:xfrm>
              <a:off x="4597329" y="5352777"/>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46" name="pt43"/>
            <p:cNvSpPr/>
            <p:nvPr/>
          </p:nvSpPr>
          <p:spPr>
            <a:xfrm>
              <a:off x="10091358" y="2135524"/>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47" name="pt44"/>
            <p:cNvSpPr/>
            <p:nvPr/>
          </p:nvSpPr>
          <p:spPr>
            <a:xfrm>
              <a:off x="7344343" y="3744150"/>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48" name="pt45"/>
            <p:cNvSpPr/>
            <p:nvPr/>
          </p:nvSpPr>
          <p:spPr>
            <a:xfrm>
              <a:off x="6199754" y="4816568"/>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49" name="pt46"/>
            <p:cNvSpPr/>
            <p:nvPr/>
          </p:nvSpPr>
          <p:spPr>
            <a:xfrm>
              <a:off x="7344343" y="2671733"/>
              <a:ext cx="171607" cy="17160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0" name="pt47"/>
            <p:cNvSpPr/>
            <p:nvPr/>
          </p:nvSpPr>
          <p:spPr>
            <a:xfrm>
              <a:off x="5284082" y="4280359"/>
              <a:ext cx="171607" cy="17160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1" name="pt48"/>
            <p:cNvSpPr/>
            <p:nvPr/>
          </p:nvSpPr>
          <p:spPr>
            <a:xfrm>
              <a:off x="8031097" y="3207942"/>
              <a:ext cx="171607" cy="17160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2" name="pt49"/>
            <p:cNvSpPr/>
            <p:nvPr/>
          </p:nvSpPr>
          <p:spPr>
            <a:xfrm>
              <a:off x="3223822" y="5352777"/>
              <a:ext cx="171607" cy="17160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3" name="pt50"/>
            <p:cNvSpPr/>
            <p:nvPr/>
          </p:nvSpPr>
          <p:spPr>
            <a:xfrm>
              <a:off x="8031097" y="2135524"/>
              <a:ext cx="171607" cy="17160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4" name="pt51"/>
            <p:cNvSpPr/>
            <p:nvPr/>
          </p:nvSpPr>
          <p:spPr>
            <a:xfrm>
              <a:off x="6657590" y="3744150"/>
              <a:ext cx="171607" cy="17160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5" name="pt52"/>
            <p:cNvSpPr/>
            <p:nvPr/>
          </p:nvSpPr>
          <p:spPr>
            <a:xfrm>
              <a:off x="6657590" y="4816568"/>
              <a:ext cx="171607" cy="17160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6" name="tx53"/>
            <p:cNvSpPr/>
            <p:nvPr/>
          </p:nvSpPr>
          <p:spPr>
            <a:xfrm>
              <a:off x="10154039" y="4289898"/>
              <a:ext cx="451775" cy="167353"/>
            </a:xfrm>
            <a:prstGeom prst="rect">
              <a:avLst/>
            </a:prstGeom>
            <a:noFill/>
          </p:spPr>
          <p:txBody>
            <a:bodyPr wrap="none" lIns="0" tIns="0" rIns="0" bIns="0" anchor="ctr" anchorCtr="1"/>
            <a:lstStyle/>
            <a:p>
              <a:pPr marL="0" marR="0" indent="0" algn="l">
                <a:lnSpc>
                  <a:spcPts val="1422"/>
                </a:lnSpc>
                <a:spcBef>
                  <a:spcPts val="0"/>
                </a:spcBef>
                <a:spcAft>
                  <a:spcPts val="0"/>
                </a:spcAft>
              </a:pPr>
              <a:r>
                <a:rPr sz="1422">
                  <a:solidFill>
                    <a:srgbClr val="F5B50C">
                      <a:alpha val="100000"/>
                    </a:srgbClr>
                  </a:solidFill>
                  <a:latin typeface="Arial"/>
                  <a:cs typeface="Arial"/>
                </a:rPr>
                <a:t>Major</a:t>
              </a:r>
            </a:p>
          </p:txBody>
        </p:sp>
        <p:sp>
          <p:nvSpPr>
            <p:cNvPr id="57" name="tx54"/>
            <p:cNvSpPr/>
            <p:nvPr/>
          </p:nvSpPr>
          <p:spPr>
            <a:xfrm>
              <a:off x="10656012" y="4287692"/>
              <a:ext cx="311152" cy="169559"/>
            </a:xfrm>
            <a:prstGeom prst="rect">
              <a:avLst/>
            </a:prstGeom>
            <a:noFill/>
          </p:spPr>
          <p:txBody>
            <a:bodyPr wrap="none" lIns="0" tIns="0" rIns="0" bIns="0" anchor="ctr" anchorCtr="1"/>
            <a:lstStyle/>
            <a:p>
              <a:pPr marL="0" marR="0" indent="0" algn="l">
                <a:lnSpc>
                  <a:spcPts val="1422"/>
                </a:lnSpc>
                <a:spcBef>
                  <a:spcPts val="0"/>
                </a:spcBef>
                <a:spcAft>
                  <a:spcPts val="0"/>
                </a:spcAft>
              </a:pPr>
              <a:r>
                <a:rPr sz="1422">
                  <a:solidFill>
                    <a:srgbClr val="F5B50C">
                      <a:alpha val="100000"/>
                    </a:srgbClr>
                  </a:solidFill>
                  <a:latin typeface="Arial"/>
                  <a:cs typeface="Arial"/>
                </a:rPr>
                <a:t>City</a:t>
              </a:r>
            </a:p>
          </p:txBody>
        </p:sp>
        <p:sp>
          <p:nvSpPr>
            <p:cNvPr id="58" name="tx55"/>
            <p:cNvSpPr/>
            <p:nvPr/>
          </p:nvSpPr>
          <p:spPr>
            <a:xfrm>
              <a:off x="10303970" y="4505898"/>
              <a:ext cx="713172" cy="167353"/>
            </a:xfrm>
            <a:prstGeom prst="rect">
              <a:avLst/>
            </a:prstGeom>
            <a:noFill/>
          </p:spPr>
          <p:txBody>
            <a:bodyPr wrap="none" lIns="0" tIns="0" rIns="0" bIns="0" anchor="ctr" anchorCtr="1"/>
            <a:lstStyle/>
            <a:p>
              <a:pPr marL="0" marR="0" indent="0" algn="l">
                <a:lnSpc>
                  <a:spcPts val="1422"/>
                </a:lnSpc>
                <a:spcBef>
                  <a:spcPts val="0"/>
                </a:spcBef>
                <a:spcAft>
                  <a:spcPts val="0"/>
                </a:spcAft>
              </a:pPr>
              <a:r>
                <a:rPr sz="1422">
                  <a:solidFill>
                    <a:srgbClr val="EF7900">
                      <a:alpha val="100000"/>
                    </a:srgbClr>
                  </a:solidFill>
                  <a:latin typeface="Arial"/>
                  <a:cs typeface="Arial"/>
                </a:rPr>
                <a:t>Regional</a:t>
              </a:r>
            </a:p>
          </p:txBody>
        </p:sp>
        <p:sp>
          <p:nvSpPr>
            <p:cNvPr id="59" name="tx56"/>
            <p:cNvSpPr/>
            <p:nvPr/>
          </p:nvSpPr>
          <p:spPr>
            <a:xfrm>
              <a:off x="10424787" y="4757803"/>
              <a:ext cx="632627" cy="131448"/>
            </a:xfrm>
            <a:prstGeom prst="rect">
              <a:avLst/>
            </a:prstGeom>
            <a:noFill/>
          </p:spPr>
          <p:txBody>
            <a:bodyPr wrap="none" lIns="0" tIns="0" rIns="0" bIns="0" anchor="ctr" anchorCtr="1"/>
            <a:lstStyle/>
            <a:p>
              <a:pPr marL="0" marR="0" indent="0" algn="l">
                <a:lnSpc>
                  <a:spcPts val="1422"/>
                </a:lnSpc>
                <a:spcBef>
                  <a:spcPts val="0"/>
                </a:spcBef>
                <a:spcAft>
                  <a:spcPts val="0"/>
                </a:spcAft>
              </a:pPr>
              <a:r>
                <a:rPr sz="1422">
                  <a:solidFill>
                    <a:srgbClr val="A1253E">
                      <a:alpha val="100000"/>
                    </a:srgbClr>
                  </a:solidFill>
                  <a:latin typeface="Arial"/>
                  <a:cs typeface="Arial"/>
                </a:rPr>
                <a:t>Remote</a:t>
              </a:r>
            </a:p>
          </p:txBody>
        </p:sp>
        <p:sp>
          <p:nvSpPr>
            <p:cNvPr id="60" name="pl57"/>
            <p:cNvSpPr/>
            <p:nvPr/>
          </p:nvSpPr>
          <p:spPr>
            <a:xfrm>
              <a:off x="3309625" y="1899602"/>
              <a:ext cx="0" cy="3860703"/>
            </a:xfrm>
            <a:custGeom>
              <a:avLst/>
              <a:gdLst/>
              <a:ahLst/>
              <a:cxnLst/>
              <a:rect l="0" t="0" r="0" b="0"/>
              <a:pathLst>
                <a:path h="3860703">
                  <a:moveTo>
                    <a:pt x="0" y="3860703"/>
                  </a:moveTo>
                  <a:lnTo>
                    <a:pt x="0" y="0"/>
                  </a:lnTo>
                </a:path>
              </a:pathLst>
            </a:custGeom>
            <a:ln w="9525" cap="flat">
              <a:solidFill>
                <a:srgbClr val="000000">
                  <a:alpha val="100000"/>
                </a:srgbClr>
              </a:solidFill>
              <a:prstDash val="solid"/>
              <a:round/>
            </a:ln>
          </p:spPr>
          <p:txBody>
            <a:bodyPr/>
            <a:lstStyle/>
            <a:p>
              <a:endParaRPr/>
            </a:p>
          </p:txBody>
        </p:sp>
        <p:sp>
          <p:nvSpPr>
            <p:cNvPr id="61" name="tx58"/>
            <p:cNvSpPr/>
            <p:nvPr/>
          </p:nvSpPr>
          <p:spPr>
            <a:xfrm>
              <a:off x="1618995" y="5351293"/>
              <a:ext cx="1588144" cy="16910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Traffic on roads</a:t>
              </a:r>
            </a:p>
          </p:txBody>
        </p:sp>
        <p:sp>
          <p:nvSpPr>
            <p:cNvPr id="62" name="tx59"/>
            <p:cNvSpPr/>
            <p:nvPr/>
          </p:nvSpPr>
          <p:spPr>
            <a:xfrm>
              <a:off x="729040" y="4769654"/>
              <a:ext cx="2478099"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Load capacity of bridges</a:t>
              </a:r>
            </a:p>
          </p:txBody>
        </p:sp>
        <p:sp>
          <p:nvSpPr>
            <p:cNvPr id="63" name="tx60"/>
            <p:cNvSpPr/>
            <p:nvPr/>
          </p:nvSpPr>
          <p:spPr>
            <a:xfrm>
              <a:off x="1910884" y="4233445"/>
              <a:ext cx="1296255"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Age of roads</a:t>
              </a:r>
            </a:p>
          </p:txBody>
        </p:sp>
        <p:sp>
          <p:nvSpPr>
            <p:cNvPr id="64" name="tx61"/>
            <p:cNvSpPr/>
            <p:nvPr/>
          </p:nvSpPr>
          <p:spPr>
            <a:xfrm>
              <a:off x="1732960" y="3697237"/>
              <a:ext cx="1474179"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Age of bridges</a:t>
              </a:r>
            </a:p>
          </p:txBody>
        </p:sp>
        <p:sp>
          <p:nvSpPr>
            <p:cNvPr id="65" name="tx62"/>
            <p:cNvSpPr/>
            <p:nvPr/>
          </p:nvSpPr>
          <p:spPr>
            <a:xfrm>
              <a:off x="1351774" y="3206346"/>
              <a:ext cx="1855365"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Condition of roads</a:t>
              </a:r>
            </a:p>
          </p:txBody>
        </p:sp>
        <p:sp>
          <p:nvSpPr>
            <p:cNvPr id="66" name="tx63"/>
            <p:cNvSpPr/>
            <p:nvPr/>
          </p:nvSpPr>
          <p:spPr>
            <a:xfrm>
              <a:off x="373303" y="2624819"/>
              <a:ext cx="2833836"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Number and length of roads</a:t>
              </a:r>
            </a:p>
          </p:txBody>
        </p:sp>
        <p:sp>
          <p:nvSpPr>
            <p:cNvPr id="67" name="tx64"/>
            <p:cNvSpPr/>
            <p:nvPr/>
          </p:nvSpPr>
          <p:spPr>
            <a:xfrm>
              <a:off x="1326659" y="2088610"/>
              <a:ext cx="1880480"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Number of bridges</a:t>
              </a:r>
            </a:p>
          </p:txBody>
        </p:sp>
        <p:sp>
          <p:nvSpPr>
            <p:cNvPr id="68" name="pl65"/>
            <p:cNvSpPr/>
            <p:nvPr/>
          </p:nvSpPr>
          <p:spPr>
            <a:xfrm>
              <a:off x="3252689" y="5438580"/>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69" name="pl66"/>
            <p:cNvSpPr/>
            <p:nvPr/>
          </p:nvSpPr>
          <p:spPr>
            <a:xfrm>
              <a:off x="3252689" y="4902372"/>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0" name="pl67"/>
            <p:cNvSpPr/>
            <p:nvPr/>
          </p:nvSpPr>
          <p:spPr>
            <a:xfrm>
              <a:off x="3252689" y="4366163"/>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1" name="pl68"/>
            <p:cNvSpPr/>
            <p:nvPr/>
          </p:nvSpPr>
          <p:spPr>
            <a:xfrm>
              <a:off x="3252689" y="3829954"/>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2" name="pl69"/>
            <p:cNvSpPr/>
            <p:nvPr/>
          </p:nvSpPr>
          <p:spPr>
            <a:xfrm>
              <a:off x="3252689" y="3293745"/>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3" name="pl70"/>
            <p:cNvSpPr/>
            <p:nvPr/>
          </p:nvSpPr>
          <p:spPr>
            <a:xfrm>
              <a:off x="3252689" y="2757537"/>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4" name="pl71"/>
            <p:cNvSpPr/>
            <p:nvPr/>
          </p:nvSpPr>
          <p:spPr>
            <a:xfrm>
              <a:off x="3252689" y="2221328"/>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5" name="tx72"/>
            <p:cNvSpPr/>
            <p:nvPr/>
          </p:nvSpPr>
          <p:spPr>
            <a:xfrm>
              <a:off x="3144426" y="5853973"/>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a:t>
              </a:r>
            </a:p>
          </p:txBody>
        </p:sp>
        <p:sp>
          <p:nvSpPr>
            <p:cNvPr id="76" name="tx73"/>
            <p:cNvSpPr/>
            <p:nvPr/>
          </p:nvSpPr>
          <p:spPr>
            <a:xfrm>
              <a:off x="5141119" y="585397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25%</a:t>
              </a:r>
            </a:p>
          </p:txBody>
        </p:sp>
        <p:sp>
          <p:nvSpPr>
            <p:cNvPr id="77" name="tx74"/>
            <p:cNvSpPr/>
            <p:nvPr/>
          </p:nvSpPr>
          <p:spPr>
            <a:xfrm>
              <a:off x="7201380" y="585397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50%</a:t>
              </a:r>
            </a:p>
          </p:txBody>
        </p:sp>
        <p:sp>
          <p:nvSpPr>
            <p:cNvPr id="78" name="tx75"/>
            <p:cNvSpPr/>
            <p:nvPr/>
          </p:nvSpPr>
          <p:spPr>
            <a:xfrm>
              <a:off x="9261641" y="585397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75%</a:t>
              </a:r>
            </a:p>
          </p:txBody>
        </p:sp>
        <p:sp>
          <p:nvSpPr>
            <p:cNvPr id="79" name="tx76"/>
            <p:cNvSpPr/>
            <p:nvPr/>
          </p:nvSpPr>
          <p:spPr>
            <a:xfrm>
              <a:off x="11258333" y="5853973"/>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100%</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1DB117-90B0-DEDB-1994-D302771CCA83}"/>
              </a:ext>
            </a:extLst>
          </p:cNvPr>
          <p:cNvSpPr/>
          <p:nvPr/>
        </p:nvSpPr>
        <p:spPr bwMode="auto">
          <a:xfrm>
            <a:off x="262406" y="1444153"/>
            <a:ext cx="11368368" cy="1227128"/>
          </a:xfrm>
          <a:prstGeom prst="rect">
            <a:avLst/>
          </a:prstGeom>
          <a:solidFill>
            <a:srgbClr val="FFE07F"/>
          </a:solidFill>
          <a:ln w="9525" cap="flat" cmpd="sng" algn="ctr">
            <a:solidFill>
              <a:srgbClr val="FFFFFF"/>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
        <p:nvSpPr>
          <p:cNvPr id="2" name="Title 1">
            <a:extLst>
              <a:ext uri="{FF2B5EF4-FFF2-40B4-BE49-F238E27FC236}">
                <a16:creationId xmlns:a16="http://schemas.microsoft.com/office/drawing/2014/main" id="{D49530B7-AE00-1B3E-287E-E92735DC1FC8}"/>
              </a:ext>
            </a:extLst>
          </p:cNvPr>
          <p:cNvSpPr>
            <a:spLocks noGrp="1"/>
          </p:cNvSpPr>
          <p:nvPr>
            <p:ph type="title"/>
          </p:nvPr>
        </p:nvSpPr>
        <p:spPr>
          <a:xfrm>
            <a:off x="385482" y="367368"/>
            <a:ext cx="9637060" cy="540145"/>
          </a:xfrm>
        </p:spPr>
        <p:txBody>
          <a:bodyPr/>
          <a:lstStyle/>
          <a:p>
            <a:r>
              <a:rPr lang="en-AU" dirty="0"/>
              <a:t>Potholes and pitfalls: How to fix local roads</a:t>
            </a:r>
          </a:p>
        </p:txBody>
      </p:sp>
      <p:sp>
        <p:nvSpPr>
          <p:cNvPr id="4" name="TextBox 3">
            <a:extLst>
              <a:ext uri="{FF2B5EF4-FFF2-40B4-BE49-F238E27FC236}">
                <a16:creationId xmlns:a16="http://schemas.microsoft.com/office/drawing/2014/main" id="{3E740CEB-5C43-8459-B1AC-72C87070E661}"/>
              </a:ext>
            </a:extLst>
          </p:cNvPr>
          <p:cNvSpPr txBox="1"/>
          <p:nvPr/>
        </p:nvSpPr>
        <p:spPr>
          <a:xfrm>
            <a:off x="523875" y="15144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5" name="TextBox 4">
            <a:extLst>
              <a:ext uri="{FF2B5EF4-FFF2-40B4-BE49-F238E27FC236}">
                <a16:creationId xmlns:a16="http://schemas.microsoft.com/office/drawing/2014/main" id="{25610337-2D79-6EF6-8D4C-6A5B8BFD233F}"/>
              </a:ext>
            </a:extLst>
          </p:cNvPr>
          <p:cNvSpPr txBox="1"/>
          <p:nvPr/>
        </p:nvSpPr>
        <p:spPr>
          <a:xfrm>
            <a:off x="1371600" y="16287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7" name="TextBox 6">
            <a:extLst>
              <a:ext uri="{FF2B5EF4-FFF2-40B4-BE49-F238E27FC236}">
                <a16:creationId xmlns:a16="http://schemas.microsoft.com/office/drawing/2014/main" id="{FE5576BD-B295-5F01-A041-BB6B33437FED}"/>
              </a:ext>
            </a:extLst>
          </p:cNvPr>
          <p:cNvSpPr txBox="1"/>
          <p:nvPr/>
        </p:nvSpPr>
        <p:spPr>
          <a:xfrm>
            <a:off x="262192" y="1514475"/>
            <a:ext cx="11368368" cy="4801314"/>
          </a:xfrm>
          <a:prstGeom prst="rect">
            <a:avLst/>
          </a:prstGeom>
          <a:noFill/>
        </p:spPr>
        <p:txBody>
          <a:bodyPr wrap="square">
            <a:spAutoFit/>
          </a:bodyPr>
          <a:lstStyle/>
          <a:p>
            <a:pPr algn="l"/>
            <a:r>
              <a:rPr lang="en-AU" sz="2400" b="1" i="0" u="none" strike="noStrike" dirty="0">
                <a:solidFill>
                  <a:srgbClr val="000000"/>
                </a:solidFill>
                <a:effectLst/>
              </a:rPr>
              <a:t>There is not enough funding in the system</a:t>
            </a:r>
          </a:p>
          <a:p>
            <a:pPr marL="285750" indent="-285750" algn="l">
              <a:buFont typeface="Arial" panose="020B0604020202020204" pitchFamily="34" charset="0"/>
              <a:buChar char="•"/>
            </a:pPr>
            <a:r>
              <a:rPr lang="en-AU" i="0" u="none" strike="noStrike" dirty="0">
                <a:solidFill>
                  <a:srgbClr val="000000"/>
                </a:solidFill>
                <a:effectLst/>
              </a:rPr>
              <a:t>Councils are underspending on road maintenance by at least $1 billion annually</a:t>
            </a:r>
          </a:p>
          <a:p>
            <a:pPr marL="285750" indent="-285750" algn="l">
              <a:buFont typeface="Arial" panose="020B0604020202020204" pitchFamily="34" charset="0"/>
              <a:buChar char="•"/>
            </a:pPr>
            <a:r>
              <a:rPr lang="en-AU" i="0" u="none" strike="noStrike" dirty="0">
                <a:solidFill>
                  <a:srgbClr val="000000"/>
                </a:solidFill>
                <a:effectLst/>
              </a:rPr>
              <a:t>Delaying action will cost more in the long run</a:t>
            </a:r>
          </a:p>
          <a:p>
            <a:pPr algn="l"/>
            <a:endParaRPr lang="en-AU" i="0" u="none" strike="noStrike" dirty="0">
              <a:solidFill>
                <a:srgbClr val="000000"/>
              </a:solidFill>
              <a:effectLst/>
            </a:endParaRPr>
          </a:p>
          <a:p>
            <a:pPr algn="l"/>
            <a:r>
              <a:rPr lang="en-AU" sz="2400" b="1" dirty="0">
                <a:solidFill>
                  <a:srgbClr val="000000"/>
                </a:solidFill>
              </a:rPr>
              <a:t>Untied funding is not going where it is needed most</a:t>
            </a:r>
          </a:p>
          <a:p>
            <a:pPr marL="342900" indent="-342900" algn="l">
              <a:buFont typeface="Arial" panose="020B0604020202020204" pitchFamily="34" charset="0"/>
              <a:buChar char="•"/>
            </a:pPr>
            <a:r>
              <a:rPr lang="en-AU" dirty="0">
                <a:solidFill>
                  <a:srgbClr val="000000"/>
                </a:solidFill>
              </a:rPr>
              <a:t>Councils in less populous states are disadvantaged by the grants system</a:t>
            </a:r>
          </a:p>
          <a:p>
            <a:pPr marL="342900" indent="-342900" algn="l">
              <a:buFont typeface="Arial" panose="020B0604020202020204" pitchFamily="34" charset="0"/>
              <a:buChar char="•"/>
            </a:pPr>
            <a:r>
              <a:rPr lang="en-AU" dirty="0">
                <a:solidFill>
                  <a:srgbClr val="000000"/>
                </a:solidFill>
              </a:rPr>
              <a:t>Too much funding is being diverted to self-sufficient councils</a:t>
            </a:r>
          </a:p>
          <a:p>
            <a:pPr algn="l"/>
            <a:endParaRPr lang="en-AU" dirty="0">
              <a:solidFill>
                <a:srgbClr val="000000"/>
              </a:solidFill>
            </a:endParaRPr>
          </a:p>
          <a:p>
            <a:pPr algn="l"/>
            <a:r>
              <a:rPr lang="en-AU" sz="2400" b="1" dirty="0">
                <a:solidFill>
                  <a:srgbClr val="000000"/>
                </a:solidFill>
              </a:rPr>
              <a:t>Tied funding imposes unnecessary burdens</a:t>
            </a:r>
          </a:p>
          <a:p>
            <a:pPr marL="342900" indent="-342900" algn="l">
              <a:buFont typeface="Arial" panose="020B0604020202020204" pitchFamily="34" charset="0"/>
              <a:buChar char="•"/>
            </a:pPr>
            <a:r>
              <a:rPr lang="en-AU" dirty="0">
                <a:solidFill>
                  <a:srgbClr val="000000"/>
                </a:solidFill>
              </a:rPr>
              <a:t>Strict requirements on councils are wasting scarce council resources and are prohibitive for more remote communities</a:t>
            </a:r>
          </a:p>
          <a:p>
            <a:pPr marL="342900" indent="-342900" algn="l">
              <a:buFont typeface="Arial" panose="020B0604020202020204" pitchFamily="34" charset="0"/>
              <a:buChar char="•"/>
            </a:pPr>
            <a:r>
              <a:rPr lang="en-AU" dirty="0">
                <a:solidFill>
                  <a:srgbClr val="000000"/>
                </a:solidFill>
              </a:rPr>
              <a:t>Inflexible rules are driving up costs for councils</a:t>
            </a:r>
          </a:p>
          <a:p>
            <a:pPr algn="l"/>
            <a:endParaRPr lang="en-AU" sz="2400" b="1" dirty="0">
              <a:solidFill>
                <a:srgbClr val="000000"/>
              </a:solidFill>
            </a:endParaRPr>
          </a:p>
          <a:p>
            <a:pPr algn="l"/>
            <a:r>
              <a:rPr lang="en-AU" sz="2400" b="1" dirty="0">
                <a:solidFill>
                  <a:srgbClr val="000000"/>
                </a:solidFill>
              </a:rPr>
              <a:t>Many councils need help to manage their roads</a:t>
            </a:r>
          </a:p>
          <a:p>
            <a:pPr marL="342900" indent="-342900" algn="l">
              <a:buFont typeface="Arial" panose="020B0604020202020204" pitchFamily="34" charset="0"/>
              <a:buChar char="•"/>
            </a:pPr>
            <a:r>
              <a:rPr lang="en-AU" i="0" u="none" strike="noStrike" dirty="0">
                <a:solidFill>
                  <a:srgbClr val="000000"/>
                </a:solidFill>
                <a:effectLst/>
              </a:rPr>
              <a:t>Councils lack the data, staff, and technology to properly maintain their roads</a:t>
            </a:r>
          </a:p>
        </p:txBody>
      </p:sp>
    </p:spTree>
    <p:extLst>
      <p:ext uri="{BB962C8B-B14F-4D97-AF65-F5344CB8AC3E}">
        <p14:creationId xmlns:p14="http://schemas.microsoft.com/office/powerpoint/2010/main" val="266029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dirty="0"/>
              <a:t>Many councils are not adequately planning</a:t>
            </a:r>
          </a:p>
        </p:txBody>
      </p:sp>
      <p:sp>
        <p:nvSpPr>
          <p:cNvPr id="3" name="Content Placeholder 2"/>
          <p:cNvSpPr>
            <a:spLocks noGrp="1"/>
          </p:cNvSpPr>
          <p:nvPr>
            <p:ph type="body" sz="quarter" idx="10" hasCustomPrompt="1"/>
          </p:nvPr>
        </p:nvSpPr>
        <p:spPr>
          <a:xfrm>
            <a:off x="378478" y="1312069"/>
            <a:ext cx="11398531" cy="335156"/>
          </a:xfrm>
        </p:spPr>
        <p:txBody>
          <a:bodyPr/>
          <a:lstStyle/>
          <a:p>
            <a:r>
              <a:t>Share of surveyed councils with plans, by remoteness</a:t>
            </a:r>
          </a:p>
        </p:txBody>
      </p:sp>
      <p:sp>
        <p:nvSpPr>
          <p:cNvPr id="4" name="Caption Placeholder 1"/>
          <p:cNvSpPr>
            <a:spLocks noGrp="1"/>
          </p:cNvSpPr>
          <p:nvPr>
            <p:ph type="body" sz="quarter" idx="11" hasCustomPrompt="1"/>
          </p:nvPr>
        </p:nvSpPr>
        <p:spPr>
          <a:xfrm>
            <a:off x="371475" y="6239781"/>
            <a:ext cx="10662320" cy="455613"/>
          </a:xfrm>
        </p:spPr>
        <p:txBody>
          <a:bodyPr/>
          <a:lstStyle/>
          <a:p>
            <a:r>
              <a:t> </a:t>
            </a:r>
          </a:p>
        </p:txBody>
      </p:sp>
      <p:grpSp>
        <p:nvGrpSpPr>
          <p:cNvPr id="5" name="Content Placeholder 3"/>
          <p:cNvGrpSpPr/>
          <p:nvPr/>
        </p:nvGrpSpPr>
        <p:grpSpPr>
          <a:xfrm>
            <a:off x="371475" y="1738665"/>
            <a:ext cx="11444854" cy="4354159"/>
            <a:chOff x="371475" y="1738665"/>
            <a:chExt cx="11444854" cy="4354159"/>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1504601" y="2293544"/>
              <a:ext cx="10169683" cy="771039"/>
            </a:xfrm>
            <a:prstGeom prst="rect">
              <a:avLst/>
            </a:prstGeom>
            <a:solidFill>
              <a:srgbClr val="FFFFFF">
                <a:alpha val="100000"/>
              </a:srgbClr>
            </a:solidFill>
          </p:spPr>
          <p:txBody>
            <a:bodyPr/>
            <a:lstStyle/>
            <a:p>
              <a:endParaRPr/>
            </a:p>
          </p:txBody>
        </p:sp>
        <p:sp>
          <p:nvSpPr>
            <p:cNvPr id="9" name="pl6"/>
            <p:cNvSpPr/>
            <p:nvPr/>
          </p:nvSpPr>
          <p:spPr>
            <a:xfrm>
              <a:off x="1504601" y="2293544"/>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4009449" y="2293544"/>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6514297" y="2293544"/>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9019145" y="2293544"/>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1523994" y="2293544"/>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14" name="rc11"/>
            <p:cNvSpPr/>
            <p:nvPr/>
          </p:nvSpPr>
          <p:spPr>
            <a:xfrm>
              <a:off x="10469321" y="2811586"/>
              <a:ext cx="1054672" cy="21685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1504601" y="2811586"/>
              <a:ext cx="8964720"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6" name="rc13"/>
            <p:cNvSpPr/>
            <p:nvPr/>
          </p:nvSpPr>
          <p:spPr>
            <a:xfrm>
              <a:off x="8852155" y="2570637"/>
              <a:ext cx="2671838" cy="21685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7" name="rc14"/>
            <p:cNvSpPr/>
            <p:nvPr/>
          </p:nvSpPr>
          <p:spPr>
            <a:xfrm>
              <a:off x="1504601" y="2570637"/>
              <a:ext cx="7347554"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8" name="rc15"/>
            <p:cNvSpPr/>
            <p:nvPr/>
          </p:nvSpPr>
          <p:spPr>
            <a:xfrm>
              <a:off x="10856034" y="2329687"/>
              <a:ext cx="667959" cy="216854"/>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19" name="rc16"/>
            <p:cNvSpPr/>
            <p:nvPr/>
          </p:nvSpPr>
          <p:spPr>
            <a:xfrm>
              <a:off x="6180317" y="2329687"/>
              <a:ext cx="4675716" cy="21685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0" name="rc17"/>
            <p:cNvSpPr/>
            <p:nvPr/>
          </p:nvSpPr>
          <p:spPr>
            <a:xfrm>
              <a:off x="1504601" y="2329687"/>
              <a:ext cx="4675716"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21" name="rc18"/>
            <p:cNvSpPr/>
            <p:nvPr/>
          </p:nvSpPr>
          <p:spPr>
            <a:xfrm>
              <a:off x="1504601" y="3641406"/>
              <a:ext cx="10169683" cy="771039"/>
            </a:xfrm>
            <a:prstGeom prst="rect">
              <a:avLst/>
            </a:prstGeom>
            <a:solidFill>
              <a:srgbClr val="FFFFFF">
                <a:alpha val="100000"/>
              </a:srgbClr>
            </a:solidFill>
          </p:spPr>
          <p:txBody>
            <a:bodyPr/>
            <a:lstStyle/>
            <a:p>
              <a:endParaRPr/>
            </a:p>
          </p:txBody>
        </p:sp>
        <p:sp>
          <p:nvSpPr>
            <p:cNvPr id="22" name="pl19"/>
            <p:cNvSpPr/>
            <p:nvPr/>
          </p:nvSpPr>
          <p:spPr>
            <a:xfrm>
              <a:off x="1504601" y="3641406"/>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23" name="pl20"/>
            <p:cNvSpPr/>
            <p:nvPr/>
          </p:nvSpPr>
          <p:spPr>
            <a:xfrm>
              <a:off x="4009449" y="3641406"/>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24" name="pl21"/>
            <p:cNvSpPr/>
            <p:nvPr/>
          </p:nvSpPr>
          <p:spPr>
            <a:xfrm>
              <a:off x="6514297" y="3641406"/>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25" name="pl22"/>
            <p:cNvSpPr/>
            <p:nvPr/>
          </p:nvSpPr>
          <p:spPr>
            <a:xfrm>
              <a:off x="9019145" y="3641406"/>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26" name="pl23"/>
            <p:cNvSpPr/>
            <p:nvPr/>
          </p:nvSpPr>
          <p:spPr>
            <a:xfrm>
              <a:off x="11523994" y="3641406"/>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27" name="rc24"/>
            <p:cNvSpPr/>
            <p:nvPr/>
          </p:nvSpPr>
          <p:spPr>
            <a:xfrm>
              <a:off x="10469321" y="4159447"/>
              <a:ext cx="1054672" cy="216854"/>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8" name="rc25"/>
            <p:cNvSpPr/>
            <p:nvPr/>
          </p:nvSpPr>
          <p:spPr>
            <a:xfrm>
              <a:off x="9941984" y="4159447"/>
              <a:ext cx="527336" cy="21685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9" name="rc26"/>
            <p:cNvSpPr/>
            <p:nvPr/>
          </p:nvSpPr>
          <p:spPr>
            <a:xfrm>
              <a:off x="1504601" y="4159447"/>
              <a:ext cx="8437383"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30" name="rc27"/>
            <p:cNvSpPr/>
            <p:nvPr/>
          </p:nvSpPr>
          <p:spPr>
            <a:xfrm>
              <a:off x="9520115" y="3918498"/>
              <a:ext cx="2003878" cy="216854"/>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31" name="rc28"/>
            <p:cNvSpPr/>
            <p:nvPr/>
          </p:nvSpPr>
          <p:spPr>
            <a:xfrm>
              <a:off x="7738890" y="3918498"/>
              <a:ext cx="1781225" cy="21685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32" name="rc29"/>
            <p:cNvSpPr/>
            <p:nvPr/>
          </p:nvSpPr>
          <p:spPr>
            <a:xfrm>
              <a:off x="1504601" y="3918498"/>
              <a:ext cx="6234288"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33" name="rc30"/>
            <p:cNvSpPr/>
            <p:nvPr/>
          </p:nvSpPr>
          <p:spPr>
            <a:xfrm>
              <a:off x="6848277" y="3677548"/>
              <a:ext cx="4675716" cy="216854"/>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34" name="rc31"/>
            <p:cNvSpPr/>
            <p:nvPr/>
          </p:nvSpPr>
          <p:spPr>
            <a:xfrm>
              <a:off x="4844398" y="3677548"/>
              <a:ext cx="2003878" cy="21685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35" name="rc32"/>
            <p:cNvSpPr/>
            <p:nvPr/>
          </p:nvSpPr>
          <p:spPr>
            <a:xfrm>
              <a:off x="1504601" y="3677548"/>
              <a:ext cx="3339797"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36" name="rc33"/>
            <p:cNvSpPr/>
            <p:nvPr/>
          </p:nvSpPr>
          <p:spPr>
            <a:xfrm>
              <a:off x="1504601" y="4989267"/>
              <a:ext cx="10169683" cy="771039"/>
            </a:xfrm>
            <a:prstGeom prst="rect">
              <a:avLst/>
            </a:prstGeom>
            <a:solidFill>
              <a:srgbClr val="FFFFFF">
                <a:alpha val="100000"/>
              </a:srgbClr>
            </a:solidFill>
          </p:spPr>
          <p:txBody>
            <a:bodyPr/>
            <a:lstStyle/>
            <a:p>
              <a:endParaRPr/>
            </a:p>
          </p:txBody>
        </p:sp>
        <p:sp>
          <p:nvSpPr>
            <p:cNvPr id="37" name="pl34"/>
            <p:cNvSpPr/>
            <p:nvPr/>
          </p:nvSpPr>
          <p:spPr>
            <a:xfrm>
              <a:off x="1504601" y="4989267"/>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38" name="pl35"/>
            <p:cNvSpPr/>
            <p:nvPr/>
          </p:nvSpPr>
          <p:spPr>
            <a:xfrm>
              <a:off x="4009449" y="4989267"/>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39" name="pl36"/>
            <p:cNvSpPr/>
            <p:nvPr/>
          </p:nvSpPr>
          <p:spPr>
            <a:xfrm>
              <a:off x="6514297" y="4989267"/>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40" name="pl37"/>
            <p:cNvSpPr/>
            <p:nvPr/>
          </p:nvSpPr>
          <p:spPr>
            <a:xfrm>
              <a:off x="9019145" y="4989267"/>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41" name="pl38"/>
            <p:cNvSpPr/>
            <p:nvPr/>
          </p:nvSpPr>
          <p:spPr>
            <a:xfrm>
              <a:off x="11523994" y="4989267"/>
              <a:ext cx="0" cy="771039"/>
            </a:xfrm>
            <a:custGeom>
              <a:avLst/>
              <a:gdLst/>
              <a:ahLst/>
              <a:cxnLst/>
              <a:rect l="0" t="0" r="0" b="0"/>
              <a:pathLst>
                <a:path h="771039">
                  <a:moveTo>
                    <a:pt x="0" y="771039"/>
                  </a:moveTo>
                  <a:lnTo>
                    <a:pt x="0" y="0"/>
                  </a:lnTo>
                  <a:lnTo>
                    <a:pt x="0" y="0"/>
                  </a:lnTo>
                </a:path>
              </a:pathLst>
            </a:custGeom>
            <a:ln w="4762" cap="flat">
              <a:solidFill>
                <a:srgbClr val="C3C7CB">
                  <a:alpha val="100000"/>
                </a:srgbClr>
              </a:solidFill>
              <a:prstDash val="solid"/>
              <a:round/>
            </a:ln>
          </p:spPr>
          <p:txBody>
            <a:bodyPr/>
            <a:lstStyle/>
            <a:p>
              <a:endParaRPr/>
            </a:p>
          </p:txBody>
        </p:sp>
        <p:sp>
          <p:nvSpPr>
            <p:cNvPr id="42" name="rc39"/>
            <p:cNvSpPr/>
            <p:nvPr/>
          </p:nvSpPr>
          <p:spPr>
            <a:xfrm>
              <a:off x="9414648" y="5507308"/>
              <a:ext cx="2109345" cy="216854"/>
            </a:xfrm>
            <a:prstGeom prst="rect">
              <a:avLst/>
            </a:prstGeom>
            <a:solidFill>
              <a:srgbClr val="611633">
                <a:alpha val="100000"/>
              </a:srgbClr>
            </a:solidFill>
            <a:ln w="13550" cap="flat">
              <a:solidFill>
                <a:srgbClr val="FFFFFF">
                  <a:alpha val="100000"/>
                </a:srgbClr>
              </a:solidFill>
              <a:prstDash val="solid"/>
              <a:miter/>
            </a:ln>
          </p:spPr>
          <p:txBody>
            <a:bodyPr/>
            <a:lstStyle/>
            <a:p>
              <a:endParaRPr/>
            </a:p>
          </p:txBody>
        </p:sp>
        <p:sp>
          <p:nvSpPr>
            <p:cNvPr id="43" name="rc40"/>
            <p:cNvSpPr/>
            <p:nvPr/>
          </p:nvSpPr>
          <p:spPr>
            <a:xfrm>
              <a:off x="7832638" y="5507308"/>
              <a:ext cx="1582009" cy="216854"/>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44" name="rc41"/>
            <p:cNvSpPr/>
            <p:nvPr/>
          </p:nvSpPr>
          <p:spPr>
            <a:xfrm>
              <a:off x="1504601" y="5507308"/>
              <a:ext cx="6328037"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45" name="rc42"/>
            <p:cNvSpPr/>
            <p:nvPr/>
          </p:nvSpPr>
          <p:spPr>
            <a:xfrm>
              <a:off x="7738890" y="5266359"/>
              <a:ext cx="3785104" cy="216854"/>
            </a:xfrm>
            <a:prstGeom prst="rect">
              <a:avLst/>
            </a:prstGeom>
            <a:solidFill>
              <a:srgbClr val="611633">
                <a:alpha val="100000"/>
              </a:srgbClr>
            </a:solidFill>
            <a:ln w="13550" cap="flat">
              <a:solidFill>
                <a:srgbClr val="FFFFFF">
                  <a:alpha val="100000"/>
                </a:srgbClr>
              </a:solidFill>
              <a:prstDash val="solid"/>
              <a:miter/>
            </a:ln>
          </p:spPr>
          <p:txBody>
            <a:bodyPr/>
            <a:lstStyle/>
            <a:p>
              <a:endParaRPr/>
            </a:p>
          </p:txBody>
        </p:sp>
        <p:sp>
          <p:nvSpPr>
            <p:cNvPr id="46" name="rc43"/>
            <p:cNvSpPr/>
            <p:nvPr/>
          </p:nvSpPr>
          <p:spPr>
            <a:xfrm>
              <a:off x="6848277" y="5266359"/>
              <a:ext cx="890612" cy="216854"/>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47" name="rc44"/>
            <p:cNvSpPr/>
            <p:nvPr/>
          </p:nvSpPr>
          <p:spPr>
            <a:xfrm>
              <a:off x="1504601" y="5266359"/>
              <a:ext cx="5343676"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48" name="rc45"/>
            <p:cNvSpPr/>
            <p:nvPr/>
          </p:nvSpPr>
          <p:spPr>
            <a:xfrm>
              <a:off x="4176439" y="5025409"/>
              <a:ext cx="7347554" cy="216854"/>
            </a:xfrm>
            <a:prstGeom prst="rect">
              <a:avLst/>
            </a:prstGeom>
            <a:solidFill>
              <a:srgbClr val="611633">
                <a:alpha val="100000"/>
              </a:srgbClr>
            </a:solidFill>
            <a:ln w="13550" cap="flat">
              <a:solidFill>
                <a:srgbClr val="FFFFFF">
                  <a:alpha val="100000"/>
                </a:srgbClr>
              </a:solidFill>
              <a:prstDash val="solid"/>
              <a:miter/>
            </a:ln>
          </p:spPr>
          <p:txBody>
            <a:bodyPr/>
            <a:lstStyle/>
            <a:p>
              <a:endParaRPr/>
            </a:p>
          </p:txBody>
        </p:sp>
        <p:sp>
          <p:nvSpPr>
            <p:cNvPr id="49" name="rc46"/>
            <p:cNvSpPr/>
            <p:nvPr/>
          </p:nvSpPr>
          <p:spPr>
            <a:xfrm>
              <a:off x="1504601" y="5025409"/>
              <a:ext cx="2671838" cy="21685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50" name="rc47"/>
            <p:cNvSpPr/>
            <p:nvPr/>
          </p:nvSpPr>
          <p:spPr>
            <a:xfrm>
              <a:off x="1504601" y="4595325"/>
              <a:ext cx="10169683" cy="393941"/>
            </a:xfrm>
            <a:prstGeom prst="rect">
              <a:avLst/>
            </a:prstGeom>
            <a:solidFill>
              <a:srgbClr val="FFFFFF">
                <a:alpha val="100000"/>
              </a:srgbClr>
            </a:solidFill>
          </p:spPr>
          <p:txBody>
            <a:bodyPr/>
            <a:lstStyle/>
            <a:p>
              <a:endParaRPr/>
            </a:p>
          </p:txBody>
        </p:sp>
        <p:sp>
          <p:nvSpPr>
            <p:cNvPr id="51" name="tx48"/>
            <p:cNvSpPr/>
            <p:nvPr/>
          </p:nvSpPr>
          <p:spPr>
            <a:xfrm>
              <a:off x="4727769" y="4523258"/>
              <a:ext cx="3723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b="1" dirty="0">
                  <a:solidFill>
                    <a:srgbClr val="000000">
                      <a:alpha val="100000"/>
                    </a:srgbClr>
                  </a:solidFill>
                  <a:latin typeface="Arial"/>
                  <a:cs typeface="Arial"/>
                </a:rPr>
                <a:t>Integrated Asset and Financial Plans</a:t>
              </a:r>
            </a:p>
          </p:txBody>
        </p:sp>
        <p:sp>
          <p:nvSpPr>
            <p:cNvPr id="52" name="rc49"/>
            <p:cNvSpPr/>
            <p:nvPr/>
          </p:nvSpPr>
          <p:spPr>
            <a:xfrm>
              <a:off x="1504601" y="3247464"/>
              <a:ext cx="10169683" cy="393941"/>
            </a:xfrm>
            <a:prstGeom prst="rect">
              <a:avLst/>
            </a:prstGeom>
            <a:solidFill>
              <a:srgbClr val="FFFFFF">
                <a:alpha val="100000"/>
              </a:srgbClr>
            </a:solidFill>
          </p:spPr>
          <p:txBody>
            <a:bodyPr/>
            <a:lstStyle/>
            <a:p>
              <a:endParaRPr/>
            </a:p>
          </p:txBody>
        </p:sp>
        <p:sp>
          <p:nvSpPr>
            <p:cNvPr id="53" name="tx50"/>
            <p:cNvSpPr/>
            <p:nvPr/>
          </p:nvSpPr>
          <p:spPr>
            <a:xfrm>
              <a:off x="5280740" y="3146524"/>
              <a:ext cx="2617403"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b="1" dirty="0">
                  <a:solidFill>
                    <a:srgbClr val="000000">
                      <a:alpha val="100000"/>
                    </a:srgbClr>
                  </a:solidFill>
                  <a:latin typeface="Arial"/>
                  <a:cs typeface="Arial"/>
                </a:rPr>
                <a:t>Long-Term Financial Plan</a:t>
              </a:r>
            </a:p>
          </p:txBody>
        </p:sp>
        <p:sp>
          <p:nvSpPr>
            <p:cNvPr id="54" name="rc51"/>
            <p:cNvSpPr/>
            <p:nvPr/>
          </p:nvSpPr>
          <p:spPr>
            <a:xfrm>
              <a:off x="1504601" y="1899602"/>
              <a:ext cx="10169683" cy="393941"/>
            </a:xfrm>
            <a:prstGeom prst="rect">
              <a:avLst/>
            </a:prstGeom>
            <a:solidFill>
              <a:srgbClr val="FFFFFF">
                <a:alpha val="100000"/>
              </a:srgbClr>
            </a:solidFill>
          </p:spPr>
          <p:txBody>
            <a:bodyPr/>
            <a:lstStyle/>
            <a:p>
              <a:endParaRPr/>
            </a:p>
          </p:txBody>
        </p:sp>
        <p:sp>
          <p:nvSpPr>
            <p:cNvPr id="55" name="tx52"/>
            <p:cNvSpPr/>
            <p:nvPr/>
          </p:nvSpPr>
          <p:spPr>
            <a:xfrm>
              <a:off x="5321100" y="1738665"/>
              <a:ext cx="2490601"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b="1" dirty="0">
                  <a:solidFill>
                    <a:srgbClr val="000000">
                      <a:alpha val="100000"/>
                    </a:srgbClr>
                  </a:solidFill>
                  <a:latin typeface="Arial"/>
                  <a:cs typeface="Arial"/>
                </a:rPr>
                <a:t>Asset Management Plan</a:t>
              </a:r>
            </a:p>
          </p:txBody>
        </p:sp>
        <p:sp>
          <p:nvSpPr>
            <p:cNvPr id="56" name="tx53"/>
            <p:cNvSpPr/>
            <p:nvPr/>
          </p:nvSpPr>
          <p:spPr>
            <a:xfrm>
              <a:off x="1339401" y="5853973"/>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a:t>
              </a:r>
            </a:p>
          </p:txBody>
        </p:sp>
        <p:sp>
          <p:nvSpPr>
            <p:cNvPr id="57" name="tx54"/>
            <p:cNvSpPr/>
            <p:nvPr/>
          </p:nvSpPr>
          <p:spPr>
            <a:xfrm>
              <a:off x="3780681" y="585397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25%</a:t>
              </a:r>
            </a:p>
          </p:txBody>
        </p:sp>
        <p:sp>
          <p:nvSpPr>
            <p:cNvPr id="58" name="tx55"/>
            <p:cNvSpPr/>
            <p:nvPr/>
          </p:nvSpPr>
          <p:spPr>
            <a:xfrm>
              <a:off x="6285530" y="585397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50%</a:t>
              </a:r>
            </a:p>
          </p:txBody>
        </p:sp>
        <p:sp>
          <p:nvSpPr>
            <p:cNvPr id="59" name="tx56"/>
            <p:cNvSpPr/>
            <p:nvPr/>
          </p:nvSpPr>
          <p:spPr>
            <a:xfrm>
              <a:off x="8790378" y="585397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75%</a:t>
              </a:r>
            </a:p>
          </p:txBody>
        </p:sp>
        <p:sp>
          <p:nvSpPr>
            <p:cNvPr id="60" name="tx57"/>
            <p:cNvSpPr/>
            <p:nvPr/>
          </p:nvSpPr>
          <p:spPr>
            <a:xfrm>
              <a:off x="11231658" y="5853973"/>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100%</a:t>
              </a:r>
            </a:p>
          </p:txBody>
        </p:sp>
        <p:sp>
          <p:nvSpPr>
            <p:cNvPr id="61" name="pl58"/>
            <p:cNvSpPr/>
            <p:nvPr/>
          </p:nvSpPr>
          <p:spPr>
            <a:xfrm>
              <a:off x="1504601" y="2293544"/>
              <a:ext cx="0" cy="771039"/>
            </a:xfrm>
            <a:custGeom>
              <a:avLst/>
              <a:gdLst/>
              <a:ahLst/>
              <a:cxnLst/>
              <a:rect l="0" t="0" r="0" b="0"/>
              <a:pathLst>
                <a:path h="771039">
                  <a:moveTo>
                    <a:pt x="0" y="771039"/>
                  </a:moveTo>
                  <a:lnTo>
                    <a:pt x="0" y="0"/>
                  </a:lnTo>
                </a:path>
              </a:pathLst>
            </a:custGeom>
            <a:ln w="9525" cap="flat">
              <a:solidFill>
                <a:srgbClr val="000000">
                  <a:alpha val="100000"/>
                </a:srgbClr>
              </a:solidFill>
              <a:prstDash val="solid"/>
              <a:round/>
            </a:ln>
          </p:spPr>
          <p:txBody>
            <a:bodyPr/>
            <a:lstStyle/>
            <a:p>
              <a:endParaRPr/>
            </a:p>
          </p:txBody>
        </p:sp>
        <p:sp>
          <p:nvSpPr>
            <p:cNvPr id="62" name="tx59"/>
            <p:cNvSpPr/>
            <p:nvPr/>
          </p:nvSpPr>
          <p:spPr>
            <a:xfrm>
              <a:off x="373303" y="2787296"/>
              <a:ext cx="1028811"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Major City</a:t>
              </a:r>
            </a:p>
          </p:txBody>
        </p:sp>
        <p:sp>
          <p:nvSpPr>
            <p:cNvPr id="63" name="tx60"/>
            <p:cNvSpPr/>
            <p:nvPr/>
          </p:nvSpPr>
          <p:spPr>
            <a:xfrm>
              <a:off x="499770" y="2549137"/>
              <a:ext cx="902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Regional</a:t>
              </a:r>
            </a:p>
          </p:txBody>
        </p:sp>
        <p:sp>
          <p:nvSpPr>
            <p:cNvPr id="64" name="tx61"/>
            <p:cNvSpPr/>
            <p:nvPr/>
          </p:nvSpPr>
          <p:spPr>
            <a:xfrm>
              <a:off x="601680" y="2353617"/>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Remote</a:t>
              </a:r>
            </a:p>
          </p:txBody>
        </p:sp>
        <p:sp>
          <p:nvSpPr>
            <p:cNvPr id="65" name="pl62"/>
            <p:cNvSpPr/>
            <p:nvPr/>
          </p:nvSpPr>
          <p:spPr>
            <a:xfrm>
              <a:off x="1447664" y="2920014"/>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66" name="pl63"/>
            <p:cNvSpPr/>
            <p:nvPr/>
          </p:nvSpPr>
          <p:spPr>
            <a:xfrm>
              <a:off x="1447664" y="2679064"/>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67" name="pl64"/>
            <p:cNvSpPr/>
            <p:nvPr/>
          </p:nvSpPr>
          <p:spPr>
            <a:xfrm>
              <a:off x="1447664" y="2438114"/>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68" name="pl65"/>
            <p:cNvSpPr/>
            <p:nvPr/>
          </p:nvSpPr>
          <p:spPr>
            <a:xfrm>
              <a:off x="1504601" y="3641406"/>
              <a:ext cx="0" cy="771039"/>
            </a:xfrm>
            <a:custGeom>
              <a:avLst/>
              <a:gdLst/>
              <a:ahLst/>
              <a:cxnLst/>
              <a:rect l="0" t="0" r="0" b="0"/>
              <a:pathLst>
                <a:path h="771039">
                  <a:moveTo>
                    <a:pt x="0" y="771039"/>
                  </a:moveTo>
                  <a:lnTo>
                    <a:pt x="0" y="0"/>
                  </a:lnTo>
                </a:path>
              </a:pathLst>
            </a:custGeom>
            <a:ln w="9525" cap="flat">
              <a:solidFill>
                <a:srgbClr val="000000">
                  <a:alpha val="100000"/>
                </a:srgbClr>
              </a:solidFill>
              <a:prstDash val="solid"/>
              <a:round/>
            </a:ln>
          </p:spPr>
          <p:txBody>
            <a:bodyPr/>
            <a:lstStyle/>
            <a:p>
              <a:endParaRPr/>
            </a:p>
          </p:txBody>
        </p:sp>
        <p:sp>
          <p:nvSpPr>
            <p:cNvPr id="69" name="tx66"/>
            <p:cNvSpPr/>
            <p:nvPr/>
          </p:nvSpPr>
          <p:spPr>
            <a:xfrm>
              <a:off x="373303" y="4135157"/>
              <a:ext cx="1028811"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Major City</a:t>
              </a:r>
            </a:p>
          </p:txBody>
        </p:sp>
        <p:sp>
          <p:nvSpPr>
            <p:cNvPr id="70" name="tx67"/>
            <p:cNvSpPr/>
            <p:nvPr/>
          </p:nvSpPr>
          <p:spPr>
            <a:xfrm>
              <a:off x="499770" y="3896998"/>
              <a:ext cx="902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Regional</a:t>
              </a:r>
            </a:p>
          </p:txBody>
        </p:sp>
        <p:sp>
          <p:nvSpPr>
            <p:cNvPr id="71" name="tx68"/>
            <p:cNvSpPr/>
            <p:nvPr/>
          </p:nvSpPr>
          <p:spPr>
            <a:xfrm>
              <a:off x="601680" y="3701478"/>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Remote</a:t>
              </a:r>
            </a:p>
          </p:txBody>
        </p:sp>
        <p:sp>
          <p:nvSpPr>
            <p:cNvPr id="72" name="pl69"/>
            <p:cNvSpPr/>
            <p:nvPr/>
          </p:nvSpPr>
          <p:spPr>
            <a:xfrm>
              <a:off x="1447664" y="4267875"/>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3" name="pl70"/>
            <p:cNvSpPr/>
            <p:nvPr/>
          </p:nvSpPr>
          <p:spPr>
            <a:xfrm>
              <a:off x="1447664" y="4026925"/>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4" name="pl71"/>
            <p:cNvSpPr/>
            <p:nvPr/>
          </p:nvSpPr>
          <p:spPr>
            <a:xfrm>
              <a:off x="1447664" y="3785975"/>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75" name="pl72"/>
            <p:cNvSpPr/>
            <p:nvPr/>
          </p:nvSpPr>
          <p:spPr>
            <a:xfrm>
              <a:off x="1504601" y="4989267"/>
              <a:ext cx="0" cy="771039"/>
            </a:xfrm>
            <a:custGeom>
              <a:avLst/>
              <a:gdLst/>
              <a:ahLst/>
              <a:cxnLst/>
              <a:rect l="0" t="0" r="0" b="0"/>
              <a:pathLst>
                <a:path h="771039">
                  <a:moveTo>
                    <a:pt x="0" y="771039"/>
                  </a:moveTo>
                  <a:lnTo>
                    <a:pt x="0" y="0"/>
                  </a:lnTo>
                </a:path>
              </a:pathLst>
            </a:custGeom>
            <a:ln w="9525" cap="flat">
              <a:solidFill>
                <a:srgbClr val="000000">
                  <a:alpha val="100000"/>
                </a:srgbClr>
              </a:solidFill>
              <a:prstDash val="solid"/>
              <a:round/>
            </a:ln>
          </p:spPr>
          <p:txBody>
            <a:bodyPr/>
            <a:lstStyle/>
            <a:p>
              <a:endParaRPr/>
            </a:p>
          </p:txBody>
        </p:sp>
        <p:sp>
          <p:nvSpPr>
            <p:cNvPr id="76" name="tx73"/>
            <p:cNvSpPr/>
            <p:nvPr/>
          </p:nvSpPr>
          <p:spPr>
            <a:xfrm>
              <a:off x="373303" y="5483018"/>
              <a:ext cx="1028811"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Major City</a:t>
              </a:r>
            </a:p>
          </p:txBody>
        </p:sp>
        <p:sp>
          <p:nvSpPr>
            <p:cNvPr id="77" name="tx74"/>
            <p:cNvSpPr/>
            <p:nvPr/>
          </p:nvSpPr>
          <p:spPr>
            <a:xfrm>
              <a:off x="499770" y="5244859"/>
              <a:ext cx="902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Regional</a:t>
              </a:r>
            </a:p>
          </p:txBody>
        </p:sp>
        <p:sp>
          <p:nvSpPr>
            <p:cNvPr id="78" name="tx75"/>
            <p:cNvSpPr/>
            <p:nvPr/>
          </p:nvSpPr>
          <p:spPr>
            <a:xfrm>
              <a:off x="601680" y="5049339"/>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Remote</a:t>
              </a:r>
            </a:p>
          </p:txBody>
        </p:sp>
        <p:sp>
          <p:nvSpPr>
            <p:cNvPr id="79" name="pl76"/>
            <p:cNvSpPr/>
            <p:nvPr/>
          </p:nvSpPr>
          <p:spPr>
            <a:xfrm>
              <a:off x="1447664" y="5615736"/>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80" name="pl77"/>
            <p:cNvSpPr/>
            <p:nvPr/>
          </p:nvSpPr>
          <p:spPr>
            <a:xfrm>
              <a:off x="1447664" y="5374786"/>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81" name="pl78"/>
            <p:cNvSpPr/>
            <p:nvPr/>
          </p:nvSpPr>
          <p:spPr>
            <a:xfrm>
              <a:off x="1447664" y="5133836"/>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grpSp>
      <p:sp>
        <p:nvSpPr>
          <p:cNvPr id="82" name="tx61">
            <a:extLst>
              <a:ext uri="{FF2B5EF4-FFF2-40B4-BE49-F238E27FC236}">
                <a16:creationId xmlns:a16="http://schemas.microsoft.com/office/drawing/2014/main" id="{84D89F0F-F945-7DFA-49C7-671569A574CA}"/>
              </a:ext>
            </a:extLst>
          </p:cNvPr>
          <p:cNvSpPr/>
          <p:nvPr/>
        </p:nvSpPr>
        <p:spPr>
          <a:xfrm>
            <a:off x="1835810" y="2076012"/>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sz="1800" dirty="0">
                <a:solidFill>
                  <a:srgbClr val="F5B50C"/>
                </a:solidFill>
                <a:latin typeface="Arial"/>
                <a:cs typeface="Arial"/>
              </a:rPr>
              <a:t>In date</a:t>
            </a:r>
            <a:endParaRPr sz="1800" dirty="0">
              <a:solidFill>
                <a:srgbClr val="F5B50C"/>
              </a:solidFill>
              <a:latin typeface="Arial"/>
              <a:cs typeface="Arial"/>
            </a:endParaRPr>
          </a:p>
        </p:txBody>
      </p:sp>
      <p:sp>
        <p:nvSpPr>
          <p:cNvPr id="83" name="tx61">
            <a:extLst>
              <a:ext uri="{FF2B5EF4-FFF2-40B4-BE49-F238E27FC236}">
                <a16:creationId xmlns:a16="http://schemas.microsoft.com/office/drawing/2014/main" id="{5EB6481B-884D-DC51-ED36-BBA7B0E86F9C}"/>
              </a:ext>
            </a:extLst>
          </p:cNvPr>
          <p:cNvSpPr/>
          <p:nvPr/>
        </p:nvSpPr>
        <p:spPr>
          <a:xfrm>
            <a:off x="8755322" y="2101898"/>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sz="1800" dirty="0">
                <a:solidFill>
                  <a:srgbClr val="EF7900"/>
                </a:solidFill>
                <a:latin typeface="Arial"/>
                <a:cs typeface="Arial"/>
              </a:rPr>
              <a:t>Out of date</a:t>
            </a:r>
            <a:endParaRPr sz="1800" dirty="0">
              <a:solidFill>
                <a:srgbClr val="EF7900"/>
              </a:solidFill>
              <a:latin typeface="Arial"/>
              <a:cs typeface="Arial"/>
            </a:endParaRPr>
          </a:p>
        </p:txBody>
      </p:sp>
      <p:sp>
        <p:nvSpPr>
          <p:cNvPr id="84" name="tx61">
            <a:extLst>
              <a:ext uri="{FF2B5EF4-FFF2-40B4-BE49-F238E27FC236}">
                <a16:creationId xmlns:a16="http://schemas.microsoft.com/office/drawing/2014/main" id="{33C64824-DEBB-D5A0-C06C-22CB6D9BF188}"/>
              </a:ext>
            </a:extLst>
          </p:cNvPr>
          <p:cNvSpPr/>
          <p:nvPr/>
        </p:nvSpPr>
        <p:spPr>
          <a:xfrm>
            <a:off x="10357297" y="2090904"/>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sz="1800" dirty="0">
                <a:solidFill>
                  <a:srgbClr val="A1253E"/>
                </a:solidFill>
                <a:latin typeface="Arial"/>
                <a:cs typeface="Arial"/>
              </a:rPr>
              <a:t>Never had one</a:t>
            </a:r>
            <a:endParaRPr sz="1800" dirty="0">
              <a:solidFill>
                <a:srgbClr val="A1253E"/>
              </a:solidFill>
              <a:latin typeface="Arial"/>
              <a:cs typeface="Arial"/>
            </a:endParaRPr>
          </a:p>
        </p:txBody>
      </p:sp>
      <p:sp>
        <p:nvSpPr>
          <p:cNvPr id="85" name="tx61">
            <a:extLst>
              <a:ext uri="{FF2B5EF4-FFF2-40B4-BE49-F238E27FC236}">
                <a16:creationId xmlns:a16="http://schemas.microsoft.com/office/drawing/2014/main" id="{B4FF45F5-077D-7060-40F1-5ACEAC4F78BB}"/>
              </a:ext>
            </a:extLst>
          </p:cNvPr>
          <p:cNvSpPr/>
          <p:nvPr/>
        </p:nvSpPr>
        <p:spPr>
          <a:xfrm>
            <a:off x="1682475" y="4785615"/>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sz="1800" dirty="0">
                <a:solidFill>
                  <a:srgbClr val="F5B50C"/>
                </a:solidFill>
                <a:latin typeface="Arial"/>
                <a:cs typeface="Arial"/>
              </a:rPr>
              <a:t>Integrated</a:t>
            </a:r>
            <a:endParaRPr sz="1800" dirty="0">
              <a:solidFill>
                <a:srgbClr val="F5B50C"/>
              </a:solidFill>
              <a:latin typeface="Arial"/>
              <a:cs typeface="Arial"/>
            </a:endParaRPr>
          </a:p>
        </p:txBody>
      </p:sp>
      <p:sp>
        <p:nvSpPr>
          <p:cNvPr id="86" name="tx61">
            <a:extLst>
              <a:ext uri="{FF2B5EF4-FFF2-40B4-BE49-F238E27FC236}">
                <a16:creationId xmlns:a16="http://schemas.microsoft.com/office/drawing/2014/main" id="{7D34B8F6-98AC-E834-D812-F9C1166BE3E8}"/>
              </a:ext>
            </a:extLst>
          </p:cNvPr>
          <p:cNvSpPr/>
          <p:nvPr/>
        </p:nvSpPr>
        <p:spPr>
          <a:xfrm>
            <a:off x="3380464" y="4795294"/>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sz="1800" dirty="0">
                <a:solidFill>
                  <a:srgbClr val="D4582A"/>
                </a:solidFill>
                <a:latin typeface="Arial"/>
                <a:cs typeface="Arial"/>
              </a:rPr>
              <a:t>Not integrated</a:t>
            </a:r>
            <a:endParaRPr sz="1800" dirty="0">
              <a:solidFill>
                <a:srgbClr val="D4582A"/>
              </a:solidFill>
              <a:latin typeface="Arial"/>
              <a:cs typeface="Arial"/>
            </a:endParaRPr>
          </a:p>
        </p:txBody>
      </p:sp>
      <p:sp>
        <p:nvSpPr>
          <p:cNvPr id="87" name="tx61">
            <a:extLst>
              <a:ext uri="{FF2B5EF4-FFF2-40B4-BE49-F238E27FC236}">
                <a16:creationId xmlns:a16="http://schemas.microsoft.com/office/drawing/2014/main" id="{5D24B1B8-DF81-7D17-1816-8BD7B2ACA18A}"/>
              </a:ext>
            </a:extLst>
          </p:cNvPr>
          <p:cNvSpPr/>
          <p:nvPr/>
        </p:nvSpPr>
        <p:spPr>
          <a:xfrm>
            <a:off x="9976479" y="4792295"/>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sz="1800" dirty="0">
                <a:solidFill>
                  <a:srgbClr val="611633"/>
                </a:solidFill>
                <a:latin typeface="Arial"/>
                <a:cs typeface="Arial"/>
              </a:rPr>
              <a:t>Missing component</a:t>
            </a:r>
            <a:endParaRPr sz="1800" dirty="0">
              <a:solidFill>
                <a:srgbClr val="611633"/>
              </a:solidFill>
              <a:latin typeface="Arial"/>
              <a:cs typeface="Arial"/>
            </a:endParaRPr>
          </a:p>
        </p:txBody>
      </p:sp>
      <p:sp>
        <p:nvSpPr>
          <p:cNvPr id="88" name="Caption Placeholder 1">
            <a:extLst>
              <a:ext uri="{FF2B5EF4-FFF2-40B4-BE49-F238E27FC236}">
                <a16:creationId xmlns:a16="http://schemas.microsoft.com/office/drawing/2014/main" id="{5D084178-F792-B423-7574-48743C0A3B54}"/>
              </a:ext>
            </a:extLst>
          </p:cNvPr>
          <p:cNvSpPr txBox="1">
            <a:spLocks/>
          </p:cNvSpPr>
          <p:nvPr/>
        </p:nvSpPr>
        <p:spPr>
          <a:xfrm>
            <a:off x="392132" y="6375266"/>
            <a:ext cx="10662320" cy="4556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dirty="0"/>
              <a:t>Source: Grattan Road Manager Survey, 2023. See Appendix D for further detail.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614FFEE-8A08-2A16-BF4C-2BB78C2215A5}"/>
              </a:ext>
            </a:extLst>
          </p:cNvPr>
          <p:cNvSpPr>
            <a:spLocks noGrp="1"/>
          </p:cNvSpPr>
          <p:nvPr>
            <p:ph type="title"/>
          </p:nvPr>
        </p:nvSpPr>
        <p:spPr>
          <a:xfrm>
            <a:off x="385482" y="339329"/>
            <a:ext cx="9637060" cy="540145"/>
          </a:xfrm>
        </p:spPr>
        <p:txBody>
          <a:bodyPr/>
          <a:lstStyle/>
          <a:p>
            <a:r>
              <a:rPr lang="en-AU" dirty="0"/>
              <a:t>Councils face serious headwinds to doing better</a:t>
            </a:r>
            <a:endParaRPr lang="en-US" dirty="0"/>
          </a:p>
        </p:txBody>
      </p:sp>
      <p:graphicFrame>
        <p:nvGraphicFramePr>
          <p:cNvPr id="7" name="Chart Placeholder 4">
            <a:extLst>
              <a:ext uri="{FF2B5EF4-FFF2-40B4-BE49-F238E27FC236}">
                <a16:creationId xmlns:a16="http://schemas.microsoft.com/office/drawing/2014/main" id="{A48FDDAF-153A-FFA0-73DB-BC12787BB905}"/>
              </a:ext>
            </a:extLst>
          </p:cNvPr>
          <p:cNvGraphicFramePr/>
          <p:nvPr>
            <p:extLst>
              <p:ext uri="{D42A27DB-BD31-4B8C-83A1-F6EECF244321}">
                <p14:modId xmlns:p14="http://schemas.microsoft.com/office/powerpoint/2010/main" val="2067835075"/>
              </p:ext>
            </p:extLst>
          </p:nvPr>
        </p:nvGraphicFramePr>
        <p:xfrm>
          <a:off x="385481" y="1315299"/>
          <a:ext cx="11398531" cy="483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54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t>Remote and regional councils have less staff dedicated to asset management</a:t>
            </a:r>
          </a:p>
        </p:txBody>
      </p:sp>
      <p:sp>
        <p:nvSpPr>
          <p:cNvPr id="3" name="Content Placeholder 2"/>
          <p:cNvSpPr>
            <a:spLocks noGrp="1"/>
          </p:cNvSpPr>
          <p:nvPr>
            <p:ph type="body" sz="quarter" idx="10" hasCustomPrompt="1"/>
          </p:nvPr>
        </p:nvSpPr>
        <p:spPr>
          <a:xfrm>
            <a:off x="378478" y="1312069"/>
            <a:ext cx="11398531" cy="335156"/>
          </a:xfrm>
        </p:spPr>
        <p:txBody>
          <a:bodyPr/>
          <a:lstStyle/>
          <a:p>
            <a:r>
              <a:t>Full-time equivalent asset management staff by remoteness, share of councils</a:t>
            </a:r>
          </a:p>
        </p:txBody>
      </p:sp>
      <p:sp>
        <p:nvSpPr>
          <p:cNvPr id="4" name="Caption Placeholder 1"/>
          <p:cNvSpPr>
            <a:spLocks noGrp="1"/>
          </p:cNvSpPr>
          <p:nvPr>
            <p:ph type="body" sz="quarter" idx="11" hasCustomPrompt="1"/>
          </p:nvPr>
        </p:nvSpPr>
        <p:spPr>
          <a:xfrm>
            <a:off x="371475" y="6239781"/>
            <a:ext cx="10662320" cy="455613"/>
          </a:xfrm>
        </p:spPr>
        <p:txBody>
          <a:bodyPr/>
          <a:lstStyle/>
          <a:p>
            <a:r>
              <a:rPr lang="en-AU" dirty="0"/>
              <a:t>Source: Grattan Road Manager Survey, 2023. See Appendix D for further detail</a:t>
            </a:r>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1060460" y="1899602"/>
              <a:ext cx="10613824" cy="3860703"/>
            </a:xfrm>
            <a:prstGeom prst="rect">
              <a:avLst/>
            </a:prstGeom>
            <a:solidFill>
              <a:srgbClr val="FFFFFF">
                <a:alpha val="100000"/>
              </a:srgbClr>
            </a:solidFill>
          </p:spPr>
          <p:txBody>
            <a:bodyPr/>
            <a:lstStyle/>
            <a:p>
              <a:endParaRPr/>
            </a:p>
          </p:txBody>
        </p:sp>
        <p:sp>
          <p:nvSpPr>
            <p:cNvPr id="9" name="pl6"/>
            <p:cNvSpPr/>
            <p:nvPr/>
          </p:nvSpPr>
          <p:spPr>
            <a:xfrm>
              <a:off x="1060460" y="5760306"/>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060460" y="4809394"/>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060460" y="3858481"/>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060460" y="2907569"/>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060460" y="1956657"/>
              <a:ext cx="10613824" cy="0"/>
            </a:xfrm>
            <a:custGeom>
              <a:avLst/>
              <a:gdLst/>
              <a:ahLst/>
              <a:cxnLst/>
              <a:rect l="0" t="0" r="0" b="0"/>
              <a:pathLst>
                <a:path w="10613824">
                  <a:moveTo>
                    <a:pt x="0" y="0"/>
                  </a:moveTo>
                  <a:lnTo>
                    <a:pt x="10613824" y="0"/>
                  </a:lnTo>
                  <a:lnTo>
                    <a:pt x="10613824" y="0"/>
                  </a:lnTo>
                </a:path>
              </a:pathLst>
            </a:custGeom>
            <a:ln w="4762" cap="flat">
              <a:solidFill>
                <a:srgbClr val="C3C7CB">
                  <a:alpha val="100000"/>
                </a:srgbClr>
              </a:solidFill>
              <a:prstDash val="solid"/>
              <a:round/>
            </a:ln>
          </p:spPr>
          <p:txBody>
            <a:bodyPr/>
            <a:lstStyle/>
            <a:p>
              <a:endParaRPr/>
            </a:p>
          </p:txBody>
        </p:sp>
        <p:sp>
          <p:nvSpPr>
            <p:cNvPr id="14" name="rc11"/>
            <p:cNvSpPr/>
            <p:nvPr/>
          </p:nvSpPr>
          <p:spPr>
            <a:xfrm>
              <a:off x="3966626" y="5346866"/>
              <a:ext cx="2274390" cy="413440"/>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6493727" y="3858481"/>
              <a:ext cx="2274390" cy="1901824"/>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16" name="rc13"/>
            <p:cNvSpPr/>
            <p:nvPr/>
          </p:nvSpPr>
          <p:spPr>
            <a:xfrm>
              <a:off x="1439525" y="4959538"/>
              <a:ext cx="2274390" cy="800768"/>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17" name="rc14"/>
            <p:cNvSpPr/>
            <p:nvPr/>
          </p:nvSpPr>
          <p:spPr>
            <a:xfrm>
              <a:off x="3966626" y="3941169"/>
              <a:ext cx="2274390" cy="1405696"/>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18" name="rc15"/>
            <p:cNvSpPr/>
            <p:nvPr/>
          </p:nvSpPr>
          <p:spPr>
            <a:xfrm>
              <a:off x="6493727" y="2432113"/>
              <a:ext cx="2274390" cy="1426368"/>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19" name="rc16"/>
            <p:cNvSpPr/>
            <p:nvPr/>
          </p:nvSpPr>
          <p:spPr>
            <a:xfrm>
              <a:off x="1439525" y="4358961"/>
              <a:ext cx="2274390" cy="600576"/>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0" name="rc17"/>
            <p:cNvSpPr/>
            <p:nvPr/>
          </p:nvSpPr>
          <p:spPr>
            <a:xfrm>
              <a:off x="3966626" y="3031601"/>
              <a:ext cx="2274390" cy="909568"/>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1" name="rc18"/>
            <p:cNvSpPr/>
            <p:nvPr/>
          </p:nvSpPr>
          <p:spPr>
            <a:xfrm>
              <a:off x="1439525" y="1956657"/>
              <a:ext cx="2274390" cy="240230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22" name="rc19"/>
            <p:cNvSpPr/>
            <p:nvPr/>
          </p:nvSpPr>
          <p:spPr>
            <a:xfrm>
              <a:off x="3966626" y="1956657"/>
              <a:ext cx="2274390" cy="1074944"/>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23" name="rc20"/>
            <p:cNvSpPr/>
            <p:nvPr/>
          </p:nvSpPr>
          <p:spPr>
            <a:xfrm>
              <a:off x="6493727" y="1956657"/>
              <a:ext cx="2274390" cy="475456"/>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24" name="rc21"/>
            <p:cNvSpPr/>
            <p:nvPr/>
          </p:nvSpPr>
          <p:spPr>
            <a:xfrm>
              <a:off x="9020828" y="5760306"/>
              <a:ext cx="2274390" cy="0"/>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5" name="rc22"/>
            <p:cNvSpPr/>
            <p:nvPr/>
          </p:nvSpPr>
          <p:spPr>
            <a:xfrm>
              <a:off x="9020828" y="5760306"/>
              <a:ext cx="2274390" cy="0"/>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6" name="rc23"/>
            <p:cNvSpPr/>
            <p:nvPr/>
          </p:nvSpPr>
          <p:spPr>
            <a:xfrm>
              <a:off x="9020828" y="5760306"/>
              <a:ext cx="2274390" cy="0"/>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27" name="rc24"/>
            <p:cNvSpPr/>
            <p:nvPr/>
          </p:nvSpPr>
          <p:spPr>
            <a:xfrm>
              <a:off x="9020828" y="5760306"/>
              <a:ext cx="2274390" cy="0"/>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28" name="rc25"/>
            <p:cNvSpPr/>
            <p:nvPr/>
          </p:nvSpPr>
          <p:spPr>
            <a:xfrm>
              <a:off x="9020828" y="5760306"/>
              <a:ext cx="2274390" cy="0"/>
            </a:xfrm>
            <a:prstGeom prst="rect">
              <a:avLst/>
            </a:prstGeom>
            <a:solidFill>
              <a:srgbClr val="D4582A">
                <a:alpha val="100000"/>
              </a:srgbClr>
            </a:solidFill>
            <a:ln w="13550" cap="flat">
              <a:solidFill>
                <a:srgbClr val="FFFFFF">
                  <a:alpha val="100000"/>
                </a:srgbClr>
              </a:solidFill>
              <a:prstDash val="solid"/>
              <a:miter/>
            </a:ln>
          </p:spPr>
          <p:txBody>
            <a:bodyPr/>
            <a:lstStyle/>
            <a:p>
              <a:endParaRPr/>
            </a:p>
          </p:txBody>
        </p:sp>
        <p:sp>
          <p:nvSpPr>
            <p:cNvPr id="29" name="rc26"/>
            <p:cNvSpPr/>
            <p:nvPr/>
          </p:nvSpPr>
          <p:spPr>
            <a:xfrm>
              <a:off x="9020828" y="5760306"/>
              <a:ext cx="2274390" cy="0"/>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30" name="pg27"/>
            <p:cNvSpPr/>
            <p:nvPr/>
          </p:nvSpPr>
          <p:spPr>
            <a:xfrm>
              <a:off x="9839055" y="5409510"/>
              <a:ext cx="637936" cy="255076"/>
            </a:xfrm>
            <a:custGeom>
              <a:avLst/>
              <a:gdLst/>
              <a:ahLst/>
              <a:cxnLst/>
              <a:rect l="0" t="0" r="0" b="0"/>
              <a:pathLst>
                <a:path w="637936" h="255076">
                  <a:moveTo>
                    <a:pt x="27431" y="255076"/>
                  </a:moveTo>
                  <a:lnTo>
                    <a:pt x="610504" y="255076"/>
                  </a:lnTo>
                  <a:lnTo>
                    <a:pt x="609400" y="255054"/>
                  </a:lnTo>
                  <a:lnTo>
                    <a:pt x="613811" y="254876"/>
                  </a:lnTo>
                  <a:lnTo>
                    <a:pt x="618136" y="253993"/>
                  </a:lnTo>
                  <a:lnTo>
                    <a:pt x="622264" y="252427"/>
                  </a:lnTo>
                  <a:lnTo>
                    <a:pt x="626088" y="250220"/>
                  </a:lnTo>
                  <a:lnTo>
                    <a:pt x="629507" y="247428"/>
                  </a:lnTo>
                  <a:lnTo>
                    <a:pt x="632435" y="244124"/>
                  </a:lnTo>
                  <a:lnTo>
                    <a:pt x="634794" y="240392"/>
                  </a:lnTo>
                  <a:lnTo>
                    <a:pt x="636525" y="236331"/>
                  </a:lnTo>
                  <a:lnTo>
                    <a:pt x="637581" y="232044"/>
                  </a:lnTo>
                  <a:lnTo>
                    <a:pt x="637936" y="227644"/>
                  </a:lnTo>
                  <a:lnTo>
                    <a:pt x="637936" y="27431"/>
                  </a:lnTo>
                  <a:lnTo>
                    <a:pt x="637581" y="23031"/>
                  </a:lnTo>
                  <a:lnTo>
                    <a:pt x="636525" y="18745"/>
                  </a:lnTo>
                  <a:lnTo>
                    <a:pt x="634794" y="14683"/>
                  </a:lnTo>
                  <a:lnTo>
                    <a:pt x="632435" y="10952"/>
                  </a:lnTo>
                  <a:lnTo>
                    <a:pt x="629507" y="7647"/>
                  </a:lnTo>
                  <a:lnTo>
                    <a:pt x="626088" y="4855"/>
                  </a:lnTo>
                  <a:lnTo>
                    <a:pt x="622264" y="2648"/>
                  </a:lnTo>
                  <a:lnTo>
                    <a:pt x="618136" y="1083"/>
                  </a:lnTo>
                  <a:lnTo>
                    <a:pt x="613811" y="200"/>
                  </a:lnTo>
                  <a:lnTo>
                    <a:pt x="610504"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227644"/>
                  </a:lnTo>
                  <a:lnTo>
                    <a:pt x="88" y="225437"/>
                  </a:lnTo>
                  <a:lnTo>
                    <a:pt x="88" y="229851"/>
                  </a:lnTo>
                  <a:lnTo>
                    <a:pt x="797" y="234209"/>
                  </a:lnTo>
                  <a:lnTo>
                    <a:pt x="2195" y="238396"/>
                  </a:lnTo>
                  <a:lnTo>
                    <a:pt x="4246" y="242305"/>
                  </a:lnTo>
                  <a:lnTo>
                    <a:pt x="6898" y="245835"/>
                  </a:lnTo>
                  <a:lnTo>
                    <a:pt x="10082" y="248893"/>
                  </a:lnTo>
                  <a:lnTo>
                    <a:pt x="13716" y="251401"/>
                  </a:lnTo>
                  <a:lnTo>
                    <a:pt x="17704" y="253293"/>
                  </a:lnTo>
                  <a:lnTo>
                    <a:pt x="21944" y="254522"/>
                  </a:lnTo>
                  <a:lnTo>
                    <a:pt x="26327" y="255054"/>
                  </a:lnTo>
                  <a:close/>
                </a:path>
              </a:pathLst>
            </a:custGeom>
            <a:solidFill>
              <a:srgbClr val="FFFFFF">
                <a:alpha val="100000"/>
              </a:srgbClr>
            </a:solidFill>
          </p:spPr>
          <p:txBody>
            <a:bodyPr/>
            <a:lstStyle/>
            <a:p>
              <a:endParaRPr/>
            </a:p>
          </p:txBody>
        </p:sp>
        <p:sp>
          <p:nvSpPr>
            <p:cNvPr id="31" name="tx28"/>
            <p:cNvSpPr/>
            <p:nvPr/>
          </p:nvSpPr>
          <p:spPr>
            <a:xfrm>
              <a:off x="9884775" y="5452551"/>
              <a:ext cx="546496"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A1253E">
                      <a:alpha val="100000"/>
                    </a:srgbClr>
                  </a:solidFill>
                  <a:latin typeface="Arial"/>
                  <a:cs typeface="Arial"/>
                </a:rPr>
                <a:t>None</a:t>
              </a:r>
            </a:p>
          </p:txBody>
        </p:sp>
        <p:sp>
          <p:nvSpPr>
            <p:cNvPr id="32" name="pg29"/>
            <p:cNvSpPr/>
            <p:nvPr/>
          </p:nvSpPr>
          <p:spPr>
            <a:xfrm>
              <a:off x="9734355" y="4003814"/>
              <a:ext cx="847338" cy="255076"/>
            </a:xfrm>
            <a:custGeom>
              <a:avLst/>
              <a:gdLst/>
              <a:ahLst/>
              <a:cxnLst/>
              <a:rect l="0" t="0" r="0" b="0"/>
              <a:pathLst>
                <a:path w="847338" h="255076">
                  <a:moveTo>
                    <a:pt x="27431" y="255076"/>
                  </a:moveTo>
                  <a:lnTo>
                    <a:pt x="819906" y="255076"/>
                  </a:lnTo>
                  <a:lnTo>
                    <a:pt x="818801" y="255054"/>
                  </a:lnTo>
                  <a:lnTo>
                    <a:pt x="823212" y="254876"/>
                  </a:lnTo>
                  <a:lnTo>
                    <a:pt x="827538" y="253993"/>
                  </a:lnTo>
                  <a:lnTo>
                    <a:pt x="831665" y="252427"/>
                  </a:lnTo>
                  <a:lnTo>
                    <a:pt x="835489" y="250220"/>
                  </a:lnTo>
                  <a:lnTo>
                    <a:pt x="838908" y="247428"/>
                  </a:lnTo>
                  <a:lnTo>
                    <a:pt x="841836" y="244124"/>
                  </a:lnTo>
                  <a:lnTo>
                    <a:pt x="844195" y="240392"/>
                  </a:lnTo>
                  <a:lnTo>
                    <a:pt x="845926" y="236331"/>
                  </a:lnTo>
                  <a:lnTo>
                    <a:pt x="846982" y="232044"/>
                  </a:lnTo>
                  <a:lnTo>
                    <a:pt x="847338" y="227644"/>
                  </a:lnTo>
                  <a:lnTo>
                    <a:pt x="847338" y="27431"/>
                  </a:lnTo>
                  <a:lnTo>
                    <a:pt x="846982" y="23031"/>
                  </a:lnTo>
                  <a:lnTo>
                    <a:pt x="845926" y="18745"/>
                  </a:lnTo>
                  <a:lnTo>
                    <a:pt x="844195" y="14683"/>
                  </a:lnTo>
                  <a:lnTo>
                    <a:pt x="841836" y="10952"/>
                  </a:lnTo>
                  <a:lnTo>
                    <a:pt x="838908" y="7647"/>
                  </a:lnTo>
                  <a:lnTo>
                    <a:pt x="835489" y="4855"/>
                  </a:lnTo>
                  <a:lnTo>
                    <a:pt x="831665" y="2648"/>
                  </a:lnTo>
                  <a:lnTo>
                    <a:pt x="827538" y="1083"/>
                  </a:lnTo>
                  <a:lnTo>
                    <a:pt x="823212" y="200"/>
                  </a:lnTo>
                  <a:lnTo>
                    <a:pt x="819906"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227644"/>
                  </a:lnTo>
                  <a:lnTo>
                    <a:pt x="88" y="225437"/>
                  </a:lnTo>
                  <a:lnTo>
                    <a:pt x="88" y="229851"/>
                  </a:lnTo>
                  <a:lnTo>
                    <a:pt x="797" y="234209"/>
                  </a:lnTo>
                  <a:lnTo>
                    <a:pt x="2195" y="238396"/>
                  </a:lnTo>
                  <a:lnTo>
                    <a:pt x="4246" y="242305"/>
                  </a:lnTo>
                  <a:lnTo>
                    <a:pt x="6898" y="245835"/>
                  </a:lnTo>
                  <a:lnTo>
                    <a:pt x="10082" y="248893"/>
                  </a:lnTo>
                  <a:lnTo>
                    <a:pt x="13716" y="251401"/>
                  </a:lnTo>
                  <a:lnTo>
                    <a:pt x="17704" y="253293"/>
                  </a:lnTo>
                  <a:lnTo>
                    <a:pt x="21944" y="254522"/>
                  </a:lnTo>
                  <a:lnTo>
                    <a:pt x="26327" y="255054"/>
                  </a:lnTo>
                  <a:close/>
                </a:path>
              </a:pathLst>
            </a:custGeom>
            <a:solidFill>
              <a:srgbClr val="FFFFFF">
                <a:alpha val="100000"/>
              </a:srgbClr>
            </a:solidFill>
          </p:spPr>
          <p:txBody>
            <a:bodyPr/>
            <a:lstStyle/>
            <a:p>
              <a:endParaRPr/>
            </a:p>
          </p:txBody>
        </p:sp>
        <p:sp>
          <p:nvSpPr>
            <p:cNvPr id="33" name="tx30"/>
            <p:cNvSpPr/>
            <p:nvPr/>
          </p:nvSpPr>
          <p:spPr>
            <a:xfrm>
              <a:off x="9780075" y="4048864"/>
              <a:ext cx="755898" cy="16430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D4582A">
                      <a:alpha val="100000"/>
                    </a:srgbClr>
                  </a:solidFill>
                  <a:latin typeface="Arial"/>
                  <a:cs typeface="Arial"/>
                </a:rPr>
                <a:t>&lt;1 FTE</a:t>
              </a:r>
            </a:p>
          </p:txBody>
        </p:sp>
        <p:sp>
          <p:nvSpPr>
            <p:cNvPr id="34" name="pg31"/>
            <p:cNvSpPr/>
            <p:nvPr/>
          </p:nvSpPr>
          <p:spPr>
            <a:xfrm>
              <a:off x="9801104" y="3094245"/>
              <a:ext cx="713839" cy="255076"/>
            </a:xfrm>
            <a:custGeom>
              <a:avLst/>
              <a:gdLst/>
              <a:ahLst/>
              <a:cxnLst/>
              <a:rect l="0" t="0" r="0" b="0"/>
              <a:pathLst>
                <a:path w="713839" h="255076">
                  <a:moveTo>
                    <a:pt x="27431" y="255076"/>
                  </a:moveTo>
                  <a:lnTo>
                    <a:pt x="686407" y="255076"/>
                  </a:lnTo>
                  <a:lnTo>
                    <a:pt x="685302" y="255054"/>
                  </a:lnTo>
                  <a:lnTo>
                    <a:pt x="689713" y="254876"/>
                  </a:lnTo>
                  <a:lnTo>
                    <a:pt x="694039" y="253993"/>
                  </a:lnTo>
                  <a:lnTo>
                    <a:pt x="698167" y="252427"/>
                  </a:lnTo>
                  <a:lnTo>
                    <a:pt x="701990" y="250220"/>
                  </a:lnTo>
                  <a:lnTo>
                    <a:pt x="705410" y="247428"/>
                  </a:lnTo>
                  <a:lnTo>
                    <a:pt x="708337" y="244124"/>
                  </a:lnTo>
                  <a:lnTo>
                    <a:pt x="710697" y="240392"/>
                  </a:lnTo>
                  <a:lnTo>
                    <a:pt x="712427" y="236331"/>
                  </a:lnTo>
                  <a:lnTo>
                    <a:pt x="713483" y="232044"/>
                  </a:lnTo>
                  <a:lnTo>
                    <a:pt x="713839" y="227644"/>
                  </a:lnTo>
                  <a:lnTo>
                    <a:pt x="713839" y="27432"/>
                  </a:lnTo>
                  <a:lnTo>
                    <a:pt x="713483" y="23031"/>
                  </a:lnTo>
                  <a:lnTo>
                    <a:pt x="712427" y="18745"/>
                  </a:lnTo>
                  <a:lnTo>
                    <a:pt x="710697" y="14683"/>
                  </a:lnTo>
                  <a:lnTo>
                    <a:pt x="708337" y="10952"/>
                  </a:lnTo>
                  <a:lnTo>
                    <a:pt x="705410" y="7647"/>
                  </a:lnTo>
                  <a:lnTo>
                    <a:pt x="701990" y="4855"/>
                  </a:lnTo>
                  <a:lnTo>
                    <a:pt x="698167" y="2648"/>
                  </a:lnTo>
                  <a:lnTo>
                    <a:pt x="694039" y="1083"/>
                  </a:lnTo>
                  <a:lnTo>
                    <a:pt x="689713" y="200"/>
                  </a:lnTo>
                  <a:lnTo>
                    <a:pt x="686407"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227644"/>
                  </a:lnTo>
                  <a:lnTo>
                    <a:pt x="88" y="225437"/>
                  </a:lnTo>
                  <a:lnTo>
                    <a:pt x="88" y="229851"/>
                  </a:lnTo>
                  <a:lnTo>
                    <a:pt x="797" y="234209"/>
                  </a:lnTo>
                  <a:lnTo>
                    <a:pt x="2195" y="238396"/>
                  </a:lnTo>
                  <a:lnTo>
                    <a:pt x="4246" y="242305"/>
                  </a:lnTo>
                  <a:lnTo>
                    <a:pt x="6898" y="245835"/>
                  </a:lnTo>
                  <a:lnTo>
                    <a:pt x="10082" y="248893"/>
                  </a:lnTo>
                  <a:lnTo>
                    <a:pt x="13716" y="251401"/>
                  </a:lnTo>
                  <a:lnTo>
                    <a:pt x="17704" y="253293"/>
                  </a:lnTo>
                  <a:lnTo>
                    <a:pt x="21944" y="254522"/>
                  </a:lnTo>
                  <a:lnTo>
                    <a:pt x="26327" y="255054"/>
                  </a:lnTo>
                  <a:close/>
                </a:path>
              </a:pathLst>
            </a:custGeom>
            <a:solidFill>
              <a:srgbClr val="FFFFFF">
                <a:alpha val="100000"/>
              </a:srgbClr>
            </a:solidFill>
          </p:spPr>
          <p:txBody>
            <a:bodyPr/>
            <a:lstStyle/>
            <a:p>
              <a:endParaRPr/>
            </a:p>
          </p:txBody>
        </p:sp>
        <p:sp>
          <p:nvSpPr>
            <p:cNvPr id="35" name="tx32"/>
            <p:cNvSpPr/>
            <p:nvPr/>
          </p:nvSpPr>
          <p:spPr>
            <a:xfrm>
              <a:off x="9846824" y="3139296"/>
              <a:ext cx="622399" cy="16430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EF7900">
                      <a:alpha val="100000"/>
                    </a:srgbClr>
                  </a:solidFill>
                  <a:latin typeface="Arial"/>
                  <a:cs typeface="Arial"/>
                </a:rPr>
                <a:t>1 FTE</a:t>
              </a:r>
            </a:p>
          </p:txBody>
        </p:sp>
        <p:sp>
          <p:nvSpPr>
            <p:cNvPr id="36" name="pg33"/>
            <p:cNvSpPr/>
            <p:nvPr/>
          </p:nvSpPr>
          <p:spPr>
            <a:xfrm>
              <a:off x="9470817" y="2019301"/>
              <a:ext cx="1374412" cy="255076"/>
            </a:xfrm>
            <a:custGeom>
              <a:avLst/>
              <a:gdLst/>
              <a:ahLst/>
              <a:cxnLst/>
              <a:rect l="0" t="0" r="0" b="0"/>
              <a:pathLst>
                <a:path w="1374412" h="255076">
                  <a:moveTo>
                    <a:pt x="27431" y="255076"/>
                  </a:moveTo>
                  <a:lnTo>
                    <a:pt x="1346980" y="255076"/>
                  </a:lnTo>
                  <a:lnTo>
                    <a:pt x="1345876" y="255054"/>
                  </a:lnTo>
                  <a:lnTo>
                    <a:pt x="1350287" y="254876"/>
                  </a:lnTo>
                  <a:lnTo>
                    <a:pt x="1354612" y="253993"/>
                  </a:lnTo>
                  <a:lnTo>
                    <a:pt x="1358740" y="252427"/>
                  </a:lnTo>
                  <a:lnTo>
                    <a:pt x="1362564" y="250220"/>
                  </a:lnTo>
                  <a:lnTo>
                    <a:pt x="1365983" y="247428"/>
                  </a:lnTo>
                  <a:lnTo>
                    <a:pt x="1368911" y="244124"/>
                  </a:lnTo>
                  <a:lnTo>
                    <a:pt x="1371270" y="240392"/>
                  </a:lnTo>
                  <a:lnTo>
                    <a:pt x="1373001" y="236331"/>
                  </a:lnTo>
                  <a:lnTo>
                    <a:pt x="1374057" y="232044"/>
                  </a:lnTo>
                  <a:lnTo>
                    <a:pt x="1374412" y="227644"/>
                  </a:lnTo>
                  <a:lnTo>
                    <a:pt x="1374412" y="27431"/>
                  </a:lnTo>
                  <a:lnTo>
                    <a:pt x="1374057" y="23031"/>
                  </a:lnTo>
                  <a:lnTo>
                    <a:pt x="1373001" y="18745"/>
                  </a:lnTo>
                  <a:lnTo>
                    <a:pt x="1371270" y="14683"/>
                  </a:lnTo>
                  <a:lnTo>
                    <a:pt x="1368911" y="10952"/>
                  </a:lnTo>
                  <a:lnTo>
                    <a:pt x="1365983" y="7647"/>
                  </a:lnTo>
                  <a:lnTo>
                    <a:pt x="1362564" y="4855"/>
                  </a:lnTo>
                  <a:lnTo>
                    <a:pt x="1358740" y="2648"/>
                  </a:lnTo>
                  <a:lnTo>
                    <a:pt x="1354612" y="1083"/>
                  </a:lnTo>
                  <a:lnTo>
                    <a:pt x="1350287" y="200"/>
                  </a:lnTo>
                  <a:lnTo>
                    <a:pt x="134698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227644"/>
                  </a:lnTo>
                  <a:lnTo>
                    <a:pt x="88" y="225437"/>
                  </a:lnTo>
                  <a:lnTo>
                    <a:pt x="88" y="229851"/>
                  </a:lnTo>
                  <a:lnTo>
                    <a:pt x="797" y="234209"/>
                  </a:lnTo>
                  <a:lnTo>
                    <a:pt x="2195" y="238396"/>
                  </a:lnTo>
                  <a:lnTo>
                    <a:pt x="4246" y="242305"/>
                  </a:lnTo>
                  <a:lnTo>
                    <a:pt x="6898" y="245835"/>
                  </a:lnTo>
                  <a:lnTo>
                    <a:pt x="10082" y="248893"/>
                  </a:lnTo>
                  <a:lnTo>
                    <a:pt x="13716" y="251401"/>
                  </a:lnTo>
                  <a:lnTo>
                    <a:pt x="17704" y="253293"/>
                  </a:lnTo>
                  <a:lnTo>
                    <a:pt x="21944" y="254522"/>
                  </a:lnTo>
                  <a:lnTo>
                    <a:pt x="26327" y="255054"/>
                  </a:lnTo>
                  <a:close/>
                </a:path>
              </a:pathLst>
            </a:custGeom>
            <a:solidFill>
              <a:srgbClr val="FFFFFF">
                <a:alpha val="100000"/>
              </a:srgbClr>
            </a:solidFill>
          </p:spPr>
          <p:txBody>
            <a:bodyPr/>
            <a:lstStyle/>
            <a:p>
              <a:endParaRPr/>
            </a:p>
          </p:txBody>
        </p:sp>
        <p:sp>
          <p:nvSpPr>
            <p:cNvPr id="37" name="tx34"/>
            <p:cNvSpPr/>
            <p:nvPr/>
          </p:nvSpPr>
          <p:spPr>
            <a:xfrm>
              <a:off x="9516537" y="2019592"/>
              <a:ext cx="1282972" cy="20906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F5B50C">
                      <a:alpha val="100000"/>
                    </a:srgbClr>
                  </a:solidFill>
                  <a:latin typeface="Arial"/>
                  <a:cs typeface="Arial"/>
                </a:rPr>
                <a:t>Multiple FTE</a:t>
              </a:r>
            </a:p>
          </p:txBody>
        </p:sp>
        <p:sp>
          <p:nvSpPr>
            <p:cNvPr id="38" name="tx35"/>
            <p:cNvSpPr/>
            <p:nvPr/>
          </p:nvSpPr>
          <p:spPr>
            <a:xfrm>
              <a:off x="627576" y="5669669"/>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a:t>
              </a:r>
            </a:p>
          </p:txBody>
        </p:sp>
        <p:sp>
          <p:nvSpPr>
            <p:cNvPr id="39" name="tx36"/>
            <p:cNvSpPr/>
            <p:nvPr/>
          </p:nvSpPr>
          <p:spPr>
            <a:xfrm>
              <a:off x="500440" y="4718757"/>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25%</a:t>
              </a:r>
            </a:p>
          </p:txBody>
        </p:sp>
        <p:sp>
          <p:nvSpPr>
            <p:cNvPr id="40" name="tx37"/>
            <p:cNvSpPr/>
            <p:nvPr/>
          </p:nvSpPr>
          <p:spPr>
            <a:xfrm>
              <a:off x="500440" y="3767845"/>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50%</a:t>
              </a:r>
            </a:p>
          </p:txBody>
        </p:sp>
        <p:sp>
          <p:nvSpPr>
            <p:cNvPr id="41" name="tx38"/>
            <p:cNvSpPr/>
            <p:nvPr/>
          </p:nvSpPr>
          <p:spPr>
            <a:xfrm>
              <a:off x="500440" y="2816933"/>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75%</a:t>
              </a:r>
            </a:p>
          </p:txBody>
        </p:sp>
        <p:sp>
          <p:nvSpPr>
            <p:cNvPr id="42" name="tx39"/>
            <p:cNvSpPr/>
            <p:nvPr/>
          </p:nvSpPr>
          <p:spPr>
            <a:xfrm>
              <a:off x="373303" y="1866021"/>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100%</a:t>
              </a:r>
            </a:p>
          </p:txBody>
        </p:sp>
        <p:sp>
          <p:nvSpPr>
            <p:cNvPr id="43" name="pl40"/>
            <p:cNvSpPr/>
            <p:nvPr/>
          </p:nvSpPr>
          <p:spPr>
            <a:xfrm>
              <a:off x="1060460" y="5760306"/>
              <a:ext cx="10613824" cy="0"/>
            </a:xfrm>
            <a:custGeom>
              <a:avLst/>
              <a:gdLst/>
              <a:ahLst/>
              <a:cxnLst/>
              <a:rect l="0" t="0" r="0" b="0"/>
              <a:pathLst>
                <a:path w="10613824">
                  <a:moveTo>
                    <a:pt x="0" y="0"/>
                  </a:moveTo>
                  <a:lnTo>
                    <a:pt x="10613824" y="0"/>
                  </a:lnTo>
                </a:path>
              </a:pathLst>
            </a:custGeom>
            <a:ln w="9525" cap="flat">
              <a:solidFill>
                <a:srgbClr val="000000">
                  <a:alpha val="100000"/>
                </a:srgbClr>
              </a:solidFill>
              <a:prstDash val="solid"/>
              <a:round/>
            </a:ln>
          </p:spPr>
          <p:txBody>
            <a:bodyPr/>
            <a:lstStyle/>
            <a:p>
              <a:endParaRPr/>
            </a:p>
          </p:txBody>
        </p:sp>
        <p:sp>
          <p:nvSpPr>
            <p:cNvPr id="44" name="pl41"/>
            <p:cNvSpPr/>
            <p:nvPr/>
          </p:nvSpPr>
          <p:spPr>
            <a:xfrm>
              <a:off x="2576721" y="5760306"/>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5" name="pl42"/>
            <p:cNvSpPr/>
            <p:nvPr/>
          </p:nvSpPr>
          <p:spPr>
            <a:xfrm>
              <a:off x="5103822" y="5760306"/>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6" name="pl43"/>
            <p:cNvSpPr/>
            <p:nvPr/>
          </p:nvSpPr>
          <p:spPr>
            <a:xfrm>
              <a:off x="7630923" y="5760306"/>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7" name="pl44"/>
            <p:cNvSpPr/>
            <p:nvPr/>
          </p:nvSpPr>
          <p:spPr>
            <a:xfrm>
              <a:off x="10158024" y="5760306"/>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8" name="tx45"/>
            <p:cNvSpPr/>
            <p:nvPr/>
          </p:nvSpPr>
          <p:spPr>
            <a:xfrm>
              <a:off x="2062315" y="5811892"/>
              <a:ext cx="1028811"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Major City</a:t>
              </a:r>
            </a:p>
          </p:txBody>
        </p:sp>
        <p:sp>
          <p:nvSpPr>
            <p:cNvPr id="49" name="tx46"/>
            <p:cNvSpPr/>
            <p:nvPr/>
          </p:nvSpPr>
          <p:spPr>
            <a:xfrm>
              <a:off x="4652649" y="5814683"/>
              <a:ext cx="902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Regional</a:t>
              </a:r>
            </a:p>
          </p:txBody>
        </p:sp>
        <p:sp>
          <p:nvSpPr>
            <p:cNvPr id="50" name="tx47"/>
            <p:cNvSpPr/>
            <p:nvPr/>
          </p:nvSpPr>
          <p:spPr>
            <a:xfrm>
              <a:off x="7230705" y="5860112"/>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Remote</a:t>
              </a:r>
            </a:p>
          </p:txBody>
        </p:sp>
        <p:sp>
          <p:nvSpPr>
            <p:cNvPr id="51" name="tx48"/>
            <p:cNvSpPr/>
            <p:nvPr/>
          </p:nvSpPr>
          <p:spPr>
            <a:xfrm>
              <a:off x="10126268" y="6026428"/>
              <a:ext cx="63512" cy="0"/>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dirty="0"/>
              <a:t>Different councils report vastly different expected life-spans for similar roads</a:t>
            </a:r>
            <a:endParaRPr dirty="0"/>
          </a:p>
        </p:txBody>
      </p:sp>
      <p:sp>
        <p:nvSpPr>
          <p:cNvPr id="3" name="Content Placeholder 2"/>
          <p:cNvSpPr>
            <a:spLocks noGrp="1"/>
          </p:cNvSpPr>
          <p:nvPr>
            <p:ph type="body" sz="quarter" idx="10" hasCustomPrompt="1"/>
          </p:nvPr>
        </p:nvSpPr>
        <p:spPr>
          <a:xfrm>
            <a:off x="378478" y="1312069"/>
            <a:ext cx="11398531" cy="335156"/>
          </a:xfrm>
        </p:spPr>
        <p:txBody>
          <a:bodyPr/>
          <a:lstStyle/>
          <a:p>
            <a:r>
              <a:t>Number of councils</a:t>
            </a:r>
          </a:p>
        </p:txBody>
      </p:sp>
      <p:sp>
        <p:nvSpPr>
          <p:cNvPr id="4" name="Caption Placeholder 1"/>
          <p:cNvSpPr>
            <a:spLocks noGrp="1"/>
          </p:cNvSpPr>
          <p:nvPr>
            <p:ph type="body" sz="quarter" idx="11" hasCustomPrompt="1"/>
          </p:nvPr>
        </p:nvSpPr>
        <p:spPr>
          <a:xfrm>
            <a:off x="371475" y="6239781"/>
            <a:ext cx="10662320" cy="455613"/>
          </a:xfrm>
        </p:spPr>
        <p:txBody>
          <a:bodyPr/>
          <a:lstStyle/>
          <a:p>
            <a:r>
              <a:t> </a:t>
            </a:r>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730062" y="1899602"/>
              <a:ext cx="10944222" cy="3592021"/>
            </a:xfrm>
            <a:prstGeom prst="rect">
              <a:avLst/>
            </a:prstGeom>
            <a:solidFill>
              <a:srgbClr val="FFFFFF">
                <a:alpha val="100000"/>
              </a:srgbClr>
            </a:solidFill>
          </p:spPr>
          <p:txBody>
            <a:bodyPr/>
            <a:lstStyle/>
            <a:p>
              <a:endParaRPr/>
            </a:p>
          </p:txBody>
        </p:sp>
        <p:sp>
          <p:nvSpPr>
            <p:cNvPr id="9" name="pl6"/>
            <p:cNvSpPr/>
            <p:nvPr/>
          </p:nvSpPr>
          <p:spPr>
            <a:xfrm>
              <a:off x="730062" y="5491624"/>
              <a:ext cx="10944222" cy="0"/>
            </a:xfrm>
            <a:custGeom>
              <a:avLst/>
              <a:gdLst/>
              <a:ahLst/>
              <a:cxnLst/>
              <a:rect l="0" t="0" r="0" b="0"/>
              <a:pathLst>
                <a:path w="10944222">
                  <a:moveTo>
                    <a:pt x="0" y="0"/>
                  </a:moveTo>
                  <a:lnTo>
                    <a:pt x="10944222" y="0"/>
                  </a:lnTo>
                  <a:lnTo>
                    <a:pt x="10944222"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730062" y="4311978"/>
              <a:ext cx="10944222" cy="0"/>
            </a:xfrm>
            <a:custGeom>
              <a:avLst/>
              <a:gdLst/>
              <a:ahLst/>
              <a:cxnLst/>
              <a:rect l="0" t="0" r="0" b="0"/>
              <a:pathLst>
                <a:path w="10944222">
                  <a:moveTo>
                    <a:pt x="0" y="0"/>
                  </a:moveTo>
                  <a:lnTo>
                    <a:pt x="10944222" y="0"/>
                  </a:lnTo>
                  <a:lnTo>
                    <a:pt x="10944222"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730062" y="3132332"/>
              <a:ext cx="10944222" cy="0"/>
            </a:xfrm>
            <a:custGeom>
              <a:avLst/>
              <a:gdLst/>
              <a:ahLst/>
              <a:cxnLst/>
              <a:rect l="0" t="0" r="0" b="0"/>
              <a:pathLst>
                <a:path w="10944222">
                  <a:moveTo>
                    <a:pt x="0" y="0"/>
                  </a:moveTo>
                  <a:lnTo>
                    <a:pt x="10944222" y="0"/>
                  </a:lnTo>
                  <a:lnTo>
                    <a:pt x="10944222"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730062" y="1952687"/>
              <a:ext cx="10944222" cy="0"/>
            </a:xfrm>
            <a:custGeom>
              <a:avLst/>
              <a:gdLst/>
              <a:ahLst/>
              <a:cxnLst/>
              <a:rect l="0" t="0" r="0" b="0"/>
              <a:pathLst>
                <a:path w="10944222">
                  <a:moveTo>
                    <a:pt x="0" y="0"/>
                  </a:moveTo>
                  <a:lnTo>
                    <a:pt x="10944222" y="0"/>
                  </a:lnTo>
                  <a:lnTo>
                    <a:pt x="10944222" y="0"/>
                  </a:lnTo>
                </a:path>
              </a:pathLst>
            </a:custGeom>
            <a:ln w="4762" cap="flat">
              <a:solidFill>
                <a:srgbClr val="C3C7CB">
                  <a:alpha val="100000"/>
                </a:srgbClr>
              </a:solidFill>
              <a:prstDash val="solid"/>
              <a:round/>
            </a:ln>
          </p:spPr>
          <p:txBody>
            <a:bodyPr/>
            <a:lstStyle/>
            <a:p>
              <a:endParaRPr/>
            </a:p>
          </p:txBody>
        </p:sp>
        <p:sp>
          <p:nvSpPr>
            <p:cNvPr id="13" name="rc10"/>
            <p:cNvSpPr/>
            <p:nvPr/>
          </p:nvSpPr>
          <p:spPr>
            <a:xfrm>
              <a:off x="876636" y="5491624"/>
              <a:ext cx="879446" cy="0"/>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4" name="rc11"/>
            <p:cNvSpPr/>
            <p:nvPr/>
          </p:nvSpPr>
          <p:spPr>
            <a:xfrm>
              <a:off x="1853799" y="4783836"/>
              <a:ext cx="879446" cy="707787"/>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2830962" y="3840120"/>
              <a:ext cx="879446" cy="165150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6" name="rc13"/>
            <p:cNvSpPr/>
            <p:nvPr/>
          </p:nvSpPr>
          <p:spPr>
            <a:xfrm>
              <a:off x="3808124" y="4076049"/>
              <a:ext cx="879446" cy="141557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7" name="rc14"/>
            <p:cNvSpPr/>
            <p:nvPr/>
          </p:nvSpPr>
          <p:spPr>
            <a:xfrm>
              <a:off x="4785287" y="1952687"/>
              <a:ext cx="879446" cy="3538937"/>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8" name="rc15"/>
            <p:cNvSpPr/>
            <p:nvPr/>
          </p:nvSpPr>
          <p:spPr>
            <a:xfrm>
              <a:off x="5762450" y="2188616"/>
              <a:ext cx="879446" cy="3303008"/>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9" name="rc16"/>
            <p:cNvSpPr/>
            <p:nvPr/>
          </p:nvSpPr>
          <p:spPr>
            <a:xfrm>
              <a:off x="6739613" y="3840120"/>
              <a:ext cx="879446" cy="165150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0" name="rc17"/>
            <p:cNvSpPr/>
            <p:nvPr/>
          </p:nvSpPr>
          <p:spPr>
            <a:xfrm>
              <a:off x="7716775" y="2896403"/>
              <a:ext cx="879446" cy="2595220"/>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1" name="rc18"/>
            <p:cNvSpPr/>
            <p:nvPr/>
          </p:nvSpPr>
          <p:spPr>
            <a:xfrm>
              <a:off x="8693938" y="5255695"/>
              <a:ext cx="879446" cy="235929"/>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2" name="rc19"/>
            <p:cNvSpPr/>
            <p:nvPr/>
          </p:nvSpPr>
          <p:spPr>
            <a:xfrm>
              <a:off x="9671101" y="4076049"/>
              <a:ext cx="879446" cy="1415574"/>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3" name="rc20"/>
            <p:cNvSpPr/>
            <p:nvPr/>
          </p:nvSpPr>
          <p:spPr>
            <a:xfrm>
              <a:off x="10648264" y="5255695"/>
              <a:ext cx="879446" cy="235929"/>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4" name="tx21"/>
            <p:cNvSpPr/>
            <p:nvPr/>
          </p:nvSpPr>
          <p:spPr>
            <a:xfrm>
              <a:off x="500440" y="5406345"/>
              <a:ext cx="127136"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a:t>
              </a:r>
            </a:p>
          </p:txBody>
        </p:sp>
        <p:sp>
          <p:nvSpPr>
            <p:cNvPr id="25" name="tx22"/>
            <p:cNvSpPr/>
            <p:nvPr/>
          </p:nvSpPr>
          <p:spPr>
            <a:xfrm>
              <a:off x="500440" y="4229602"/>
              <a:ext cx="127136" cy="16419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a:t>
              </a:r>
            </a:p>
          </p:txBody>
        </p:sp>
        <p:sp>
          <p:nvSpPr>
            <p:cNvPr id="26" name="tx23"/>
            <p:cNvSpPr/>
            <p:nvPr/>
          </p:nvSpPr>
          <p:spPr>
            <a:xfrm>
              <a:off x="373303" y="3047054"/>
              <a:ext cx="254272"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a:t>
              </a:r>
            </a:p>
          </p:txBody>
        </p:sp>
        <p:sp>
          <p:nvSpPr>
            <p:cNvPr id="27" name="tx24"/>
            <p:cNvSpPr/>
            <p:nvPr/>
          </p:nvSpPr>
          <p:spPr>
            <a:xfrm>
              <a:off x="373303" y="1867408"/>
              <a:ext cx="254272"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15</a:t>
              </a:r>
            </a:p>
          </p:txBody>
        </p:sp>
        <p:sp>
          <p:nvSpPr>
            <p:cNvPr id="28" name="pl25"/>
            <p:cNvSpPr/>
            <p:nvPr/>
          </p:nvSpPr>
          <p:spPr>
            <a:xfrm>
              <a:off x="730062" y="5491624"/>
              <a:ext cx="10944222" cy="0"/>
            </a:xfrm>
            <a:custGeom>
              <a:avLst/>
              <a:gdLst/>
              <a:ahLst/>
              <a:cxnLst/>
              <a:rect l="0" t="0" r="0" b="0"/>
              <a:pathLst>
                <a:path w="10944222">
                  <a:moveTo>
                    <a:pt x="0" y="0"/>
                  </a:moveTo>
                  <a:lnTo>
                    <a:pt x="10944222" y="0"/>
                  </a:lnTo>
                </a:path>
              </a:pathLst>
            </a:custGeom>
            <a:ln w="9525" cap="flat">
              <a:solidFill>
                <a:srgbClr val="000000">
                  <a:alpha val="100000"/>
                </a:srgbClr>
              </a:solidFill>
              <a:prstDash val="solid"/>
              <a:round/>
            </a:ln>
          </p:spPr>
          <p:txBody>
            <a:bodyPr/>
            <a:lstStyle/>
            <a:p>
              <a:endParaRPr/>
            </a:p>
          </p:txBody>
        </p:sp>
        <p:sp>
          <p:nvSpPr>
            <p:cNvPr id="29" name="pl26"/>
            <p:cNvSpPr/>
            <p:nvPr/>
          </p:nvSpPr>
          <p:spPr>
            <a:xfrm>
              <a:off x="1316359"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0" name="pl27"/>
            <p:cNvSpPr/>
            <p:nvPr/>
          </p:nvSpPr>
          <p:spPr>
            <a:xfrm>
              <a:off x="2293522"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1" name="pl28"/>
            <p:cNvSpPr/>
            <p:nvPr/>
          </p:nvSpPr>
          <p:spPr>
            <a:xfrm>
              <a:off x="3270685"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2" name="pl29"/>
            <p:cNvSpPr/>
            <p:nvPr/>
          </p:nvSpPr>
          <p:spPr>
            <a:xfrm>
              <a:off x="4247848"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3" name="pl30"/>
            <p:cNvSpPr/>
            <p:nvPr/>
          </p:nvSpPr>
          <p:spPr>
            <a:xfrm>
              <a:off x="5225010"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4" name="pl31"/>
            <p:cNvSpPr/>
            <p:nvPr/>
          </p:nvSpPr>
          <p:spPr>
            <a:xfrm>
              <a:off x="6202173"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5" name="pl32"/>
            <p:cNvSpPr/>
            <p:nvPr/>
          </p:nvSpPr>
          <p:spPr>
            <a:xfrm>
              <a:off x="7179336"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6" name="pl33"/>
            <p:cNvSpPr/>
            <p:nvPr/>
          </p:nvSpPr>
          <p:spPr>
            <a:xfrm>
              <a:off x="8156499"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7" name="pl34"/>
            <p:cNvSpPr/>
            <p:nvPr/>
          </p:nvSpPr>
          <p:spPr>
            <a:xfrm>
              <a:off x="9133661"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8" name="pl35"/>
            <p:cNvSpPr/>
            <p:nvPr/>
          </p:nvSpPr>
          <p:spPr>
            <a:xfrm>
              <a:off x="10110824"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9" name="pl36"/>
            <p:cNvSpPr/>
            <p:nvPr/>
          </p:nvSpPr>
          <p:spPr>
            <a:xfrm>
              <a:off x="11087987"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0" name="tx37"/>
            <p:cNvSpPr/>
            <p:nvPr/>
          </p:nvSpPr>
          <p:spPr>
            <a:xfrm>
              <a:off x="1087592" y="5590649"/>
              <a:ext cx="457534"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0-10</a:t>
              </a:r>
            </a:p>
          </p:txBody>
        </p:sp>
        <p:sp>
          <p:nvSpPr>
            <p:cNvPr id="41" name="tx38"/>
            <p:cNvSpPr/>
            <p:nvPr/>
          </p:nvSpPr>
          <p:spPr>
            <a:xfrm>
              <a:off x="2001187" y="5590649"/>
              <a:ext cx="584671"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10-20</a:t>
              </a:r>
            </a:p>
          </p:txBody>
        </p:sp>
        <p:sp>
          <p:nvSpPr>
            <p:cNvPr id="42" name="tx39"/>
            <p:cNvSpPr/>
            <p:nvPr/>
          </p:nvSpPr>
          <p:spPr>
            <a:xfrm>
              <a:off x="2978349" y="5590538"/>
              <a:ext cx="584671" cy="167208"/>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20-30</a:t>
              </a:r>
            </a:p>
          </p:txBody>
        </p:sp>
        <p:sp>
          <p:nvSpPr>
            <p:cNvPr id="43" name="tx40"/>
            <p:cNvSpPr/>
            <p:nvPr/>
          </p:nvSpPr>
          <p:spPr>
            <a:xfrm>
              <a:off x="3955512" y="5590538"/>
              <a:ext cx="584671" cy="167208"/>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30-40</a:t>
              </a:r>
            </a:p>
          </p:txBody>
        </p:sp>
        <p:sp>
          <p:nvSpPr>
            <p:cNvPr id="44" name="tx41"/>
            <p:cNvSpPr/>
            <p:nvPr/>
          </p:nvSpPr>
          <p:spPr>
            <a:xfrm>
              <a:off x="4932675" y="5590649"/>
              <a:ext cx="584671"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40-50</a:t>
              </a:r>
            </a:p>
          </p:txBody>
        </p:sp>
        <p:sp>
          <p:nvSpPr>
            <p:cNvPr id="45" name="tx42"/>
            <p:cNvSpPr/>
            <p:nvPr/>
          </p:nvSpPr>
          <p:spPr>
            <a:xfrm>
              <a:off x="5909838" y="5590649"/>
              <a:ext cx="584671"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50-60</a:t>
              </a:r>
            </a:p>
          </p:txBody>
        </p:sp>
        <p:sp>
          <p:nvSpPr>
            <p:cNvPr id="46" name="tx43"/>
            <p:cNvSpPr/>
            <p:nvPr/>
          </p:nvSpPr>
          <p:spPr>
            <a:xfrm>
              <a:off x="6887000" y="5590649"/>
              <a:ext cx="584671"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60-70</a:t>
              </a:r>
            </a:p>
          </p:txBody>
        </p:sp>
        <p:sp>
          <p:nvSpPr>
            <p:cNvPr id="47" name="tx44"/>
            <p:cNvSpPr/>
            <p:nvPr/>
          </p:nvSpPr>
          <p:spPr>
            <a:xfrm>
              <a:off x="7864163" y="5590649"/>
              <a:ext cx="584671"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70-80</a:t>
              </a:r>
            </a:p>
          </p:txBody>
        </p:sp>
        <p:sp>
          <p:nvSpPr>
            <p:cNvPr id="48" name="tx45"/>
            <p:cNvSpPr/>
            <p:nvPr/>
          </p:nvSpPr>
          <p:spPr>
            <a:xfrm>
              <a:off x="8841326" y="5590649"/>
              <a:ext cx="584671"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80-90</a:t>
              </a:r>
            </a:p>
          </p:txBody>
        </p:sp>
        <p:sp>
          <p:nvSpPr>
            <p:cNvPr id="49" name="tx46"/>
            <p:cNvSpPr/>
            <p:nvPr/>
          </p:nvSpPr>
          <p:spPr>
            <a:xfrm>
              <a:off x="9754920" y="5590649"/>
              <a:ext cx="711807"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90-100</a:t>
              </a:r>
            </a:p>
          </p:txBody>
        </p:sp>
        <p:sp>
          <p:nvSpPr>
            <p:cNvPr id="50" name="tx47"/>
            <p:cNvSpPr/>
            <p:nvPr/>
          </p:nvSpPr>
          <p:spPr>
            <a:xfrm>
              <a:off x="10798777" y="5590649"/>
              <a:ext cx="578420"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&gt; 100</a:t>
              </a:r>
            </a:p>
          </p:txBody>
        </p:sp>
        <p:sp>
          <p:nvSpPr>
            <p:cNvPr id="51" name="tx48"/>
            <p:cNvSpPr/>
            <p:nvPr/>
          </p:nvSpPr>
          <p:spPr>
            <a:xfrm>
              <a:off x="4194612" y="5811892"/>
              <a:ext cx="4015122"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Useful life of a local sealed road (years)</a:t>
              </a:r>
            </a:p>
          </p:txBody>
        </p:sp>
      </p:grpSp>
      <p:sp>
        <p:nvSpPr>
          <p:cNvPr id="52" name="Caption Placeholder 1">
            <a:extLst>
              <a:ext uri="{FF2B5EF4-FFF2-40B4-BE49-F238E27FC236}">
                <a16:creationId xmlns:a16="http://schemas.microsoft.com/office/drawing/2014/main" id="{15E83BF3-92B2-4117-CF46-9D0D626C7910}"/>
              </a:ext>
            </a:extLst>
          </p:cNvPr>
          <p:cNvSpPr txBox="1">
            <a:spLocks/>
          </p:cNvSpPr>
          <p:nvPr/>
        </p:nvSpPr>
        <p:spPr>
          <a:xfrm>
            <a:off x="500439" y="6337888"/>
            <a:ext cx="10662320" cy="4556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 </a:t>
            </a:r>
            <a:r>
              <a:rPr lang="fr-FR" dirty="0"/>
              <a:t>Source: IPWEA NSW 2020.</a:t>
            </a:r>
          </a:p>
          <a:p>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95FB-C12E-3ADD-4634-DAA956434206}"/>
              </a:ext>
            </a:extLst>
          </p:cNvPr>
          <p:cNvSpPr>
            <a:spLocks noGrp="1"/>
          </p:cNvSpPr>
          <p:nvPr>
            <p:ph type="title"/>
          </p:nvPr>
        </p:nvSpPr>
        <p:spPr/>
        <p:txBody>
          <a:bodyPr/>
          <a:lstStyle/>
          <a:p>
            <a:r>
              <a:rPr lang="en-AU" dirty="0"/>
              <a:t>A roadmap for improvement</a:t>
            </a:r>
          </a:p>
        </p:txBody>
      </p:sp>
      <p:sp>
        <p:nvSpPr>
          <p:cNvPr id="3" name="Content Placeholder 2">
            <a:extLst>
              <a:ext uri="{FF2B5EF4-FFF2-40B4-BE49-F238E27FC236}">
                <a16:creationId xmlns:a16="http://schemas.microsoft.com/office/drawing/2014/main" id="{AA1C83EF-EEF0-39D5-021E-44B08F70481D}"/>
              </a:ext>
            </a:extLst>
          </p:cNvPr>
          <p:cNvSpPr>
            <a:spLocks noGrp="1"/>
          </p:cNvSpPr>
          <p:nvPr>
            <p:ph idx="1"/>
          </p:nvPr>
        </p:nvSpPr>
        <p:spPr/>
        <p:txBody>
          <a:bodyPr/>
          <a:lstStyle/>
          <a:p>
            <a:r>
              <a:rPr lang="en-AU" dirty="0"/>
              <a:t>The federal government should: </a:t>
            </a:r>
          </a:p>
          <a:p>
            <a:pPr lvl="1"/>
            <a:r>
              <a:rPr lang="en-AU" dirty="0"/>
              <a:t>Establish a national road hierarchy and minimum service level standards for local roads</a:t>
            </a:r>
          </a:p>
          <a:p>
            <a:pPr lvl="1"/>
            <a:r>
              <a:rPr lang="en-AU" dirty="0"/>
              <a:t>Establish a short list of essential data items and consistent methods of collecting and reporting them</a:t>
            </a:r>
          </a:p>
          <a:p>
            <a:pPr lvl="1"/>
            <a:r>
              <a:rPr lang="en-AU" dirty="0"/>
              <a:t>Support under-resourced councils by collecting the data directly, providing necessary training and technology, or a mixture of both</a:t>
            </a:r>
          </a:p>
          <a:p>
            <a:pPr lvl="1"/>
            <a:endParaRPr lang="en-AU" dirty="0"/>
          </a:p>
          <a:p>
            <a:r>
              <a:rPr lang="en-AU" dirty="0"/>
              <a:t>State governments should:</a:t>
            </a:r>
          </a:p>
          <a:p>
            <a:pPr lvl="1"/>
            <a:r>
              <a:rPr lang="en-AU" dirty="0"/>
              <a:t>Provide up-to-date templates for asset management plans and long-term financial plans to councils, free of charge</a:t>
            </a:r>
          </a:p>
          <a:p>
            <a:pPr lvl="1"/>
            <a:r>
              <a:rPr lang="en-AU" dirty="0"/>
              <a:t>Offer training to councils with poor quality plans to improve their practices</a:t>
            </a:r>
          </a:p>
        </p:txBody>
      </p:sp>
    </p:spTree>
    <p:extLst>
      <p:ext uri="{BB962C8B-B14F-4D97-AF65-F5344CB8AC3E}">
        <p14:creationId xmlns:p14="http://schemas.microsoft.com/office/powerpoint/2010/main" val="382940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30B7-AE00-1B3E-287E-E92735DC1FC8}"/>
              </a:ext>
            </a:extLst>
          </p:cNvPr>
          <p:cNvSpPr>
            <a:spLocks noGrp="1"/>
          </p:cNvSpPr>
          <p:nvPr>
            <p:ph type="title"/>
          </p:nvPr>
        </p:nvSpPr>
        <p:spPr>
          <a:xfrm>
            <a:off x="385482" y="367368"/>
            <a:ext cx="9637060" cy="540145"/>
          </a:xfrm>
        </p:spPr>
        <p:txBody>
          <a:bodyPr/>
          <a:lstStyle/>
          <a:p>
            <a:r>
              <a:rPr lang="en-AU" dirty="0"/>
              <a:t>Potholes and pitfalls: How to fix local roads</a:t>
            </a:r>
          </a:p>
        </p:txBody>
      </p:sp>
      <p:sp>
        <p:nvSpPr>
          <p:cNvPr id="4" name="TextBox 3">
            <a:extLst>
              <a:ext uri="{FF2B5EF4-FFF2-40B4-BE49-F238E27FC236}">
                <a16:creationId xmlns:a16="http://schemas.microsoft.com/office/drawing/2014/main" id="{3E740CEB-5C43-8459-B1AC-72C87070E661}"/>
              </a:ext>
            </a:extLst>
          </p:cNvPr>
          <p:cNvSpPr txBox="1"/>
          <p:nvPr/>
        </p:nvSpPr>
        <p:spPr>
          <a:xfrm>
            <a:off x="523875" y="15144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5" name="TextBox 4">
            <a:extLst>
              <a:ext uri="{FF2B5EF4-FFF2-40B4-BE49-F238E27FC236}">
                <a16:creationId xmlns:a16="http://schemas.microsoft.com/office/drawing/2014/main" id="{25610337-2D79-6EF6-8D4C-6A5B8BFD233F}"/>
              </a:ext>
            </a:extLst>
          </p:cNvPr>
          <p:cNvSpPr txBox="1"/>
          <p:nvPr/>
        </p:nvSpPr>
        <p:spPr>
          <a:xfrm>
            <a:off x="1371600" y="1628775"/>
            <a:ext cx="0" cy="0"/>
          </a:xfrm>
          <a:prstGeom prst="rect">
            <a:avLst/>
          </a:prstGeom>
        </p:spPr>
        <p:txBody>
          <a:bodyPr vert="horz" wrap="none" lIns="91440" tIns="45720" rIns="91440" bIns="45720" rtlCol="0" anchor="ctr">
            <a:normAutofit fontScale="25000" lnSpcReduction="20000"/>
          </a:bodyPr>
          <a:lstStyle/>
          <a:p>
            <a:pPr algn="l"/>
            <a:endParaRPr lang="en-US" sz="1600" dirty="0">
              <a:solidFill>
                <a:schemeClr val="accent1"/>
              </a:solidFill>
              <a:latin typeface="+mn-lt"/>
            </a:endParaRPr>
          </a:p>
        </p:txBody>
      </p:sp>
      <p:sp>
        <p:nvSpPr>
          <p:cNvPr id="7" name="TextBox 6">
            <a:extLst>
              <a:ext uri="{FF2B5EF4-FFF2-40B4-BE49-F238E27FC236}">
                <a16:creationId xmlns:a16="http://schemas.microsoft.com/office/drawing/2014/main" id="{FE5576BD-B295-5F01-A041-BB6B33437FED}"/>
              </a:ext>
            </a:extLst>
          </p:cNvPr>
          <p:cNvSpPr txBox="1"/>
          <p:nvPr/>
        </p:nvSpPr>
        <p:spPr>
          <a:xfrm>
            <a:off x="262192" y="1514475"/>
            <a:ext cx="11368368" cy="4801314"/>
          </a:xfrm>
          <a:prstGeom prst="rect">
            <a:avLst/>
          </a:prstGeom>
          <a:noFill/>
        </p:spPr>
        <p:txBody>
          <a:bodyPr wrap="square">
            <a:spAutoFit/>
          </a:bodyPr>
          <a:lstStyle/>
          <a:p>
            <a:pPr algn="l"/>
            <a:r>
              <a:rPr lang="en-AU" sz="2400" b="1" i="0" u="none" strike="noStrike" dirty="0">
                <a:solidFill>
                  <a:srgbClr val="000000"/>
                </a:solidFill>
                <a:effectLst/>
              </a:rPr>
              <a:t>There is not enough funding in the system</a:t>
            </a:r>
          </a:p>
          <a:p>
            <a:pPr marL="285750" indent="-285750" algn="l">
              <a:buFont typeface="Arial" panose="020B0604020202020204" pitchFamily="34" charset="0"/>
              <a:buChar char="•"/>
            </a:pPr>
            <a:r>
              <a:rPr lang="en-AU" i="0" u="none" strike="noStrike" dirty="0">
                <a:solidFill>
                  <a:srgbClr val="000000"/>
                </a:solidFill>
                <a:effectLst/>
              </a:rPr>
              <a:t>Councils are underspending on road maintenance by at least $1 billion annually</a:t>
            </a:r>
          </a:p>
          <a:p>
            <a:pPr marL="285750" indent="-285750" algn="l">
              <a:buFont typeface="Arial" panose="020B0604020202020204" pitchFamily="34" charset="0"/>
              <a:buChar char="•"/>
            </a:pPr>
            <a:r>
              <a:rPr lang="en-AU" i="0" u="none" strike="noStrike" dirty="0">
                <a:solidFill>
                  <a:srgbClr val="000000"/>
                </a:solidFill>
                <a:effectLst/>
              </a:rPr>
              <a:t>Delaying action will cost more in the long run</a:t>
            </a:r>
          </a:p>
          <a:p>
            <a:pPr algn="l"/>
            <a:endParaRPr lang="en-AU" i="0" u="none" strike="noStrike" dirty="0">
              <a:solidFill>
                <a:srgbClr val="000000"/>
              </a:solidFill>
              <a:effectLst/>
            </a:endParaRPr>
          </a:p>
          <a:p>
            <a:pPr algn="l"/>
            <a:r>
              <a:rPr lang="en-AU" sz="2400" b="1" dirty="0">
                <a:solidFill>
                  <a:srgbClr val="000000"/>
                </a:solidFill>
              </a:rPr>
              <a:t>Untied funding is not going where it is needed most</a:t>
            </a:r>
          </a:p>
          <a:p>
            <a:pPr marL="342900" indent="-342900" algn="l">
              <a:buFont typeface="Arial" panose="020B0604020202020204" pitchFamily="34" charset="0"/>
              <a:buChar char="•"/>
            </a:pPr>
            <a:r>
              <a:rPr lang="en-AU" dirty="0">
                <a:solidFill>
                  <a:srgbClr val="000000"/>
                </a:solidFill>
              </a:rPr>
              <a:t>Councils in less populous states are disadvantaged by the grants system</a:t>
            </a:r>
          </a:p>
          <a:p>
            <a:pPr marL="342900" indent="-342900" algn="l">
              <a:buFont typeface="Arial" panose="020B0604020202020204" pitchFamily="34" charset="0"/>
              <a:buChar char="•"/>
            </a:pPr>
            <a:r>
              <a:rPr lang="en-AU" dirty="0">
                <a:solidFill>
                  <a:srgbClr val="000000"/>
                </a:solidFill>
              </a:rPr>
              <a:t>Too much funding is being diverted to self-sufficient councils</a:t>
            </a:r>
          </a:p>
          <a:p>
            <a:pPr algn="l"/>
            <a:endParaRPr lang="en-AU" dirty="0">
              <a:solidFill>
                <a:srgbClr val="000000"/>
              </a:solidFill>
            </a:endParaRPr>
          </a:p>
          <a:p>
            <a:pPr algn="l"/>
            <a:r>
              <a:rPr lang="en-AU" sz="2400" b="1" dirty="0">
                <a:solidFill>
                  <a:srgbClr val="000000"/>
                </a:solidFill>
              </a:rPr>
              <a:t>Tied funding imposes unnecessary burdens</a:t>
            </a:r>
          </a:p>
          <a:p>
            <a:pPr marL="342900" indent="-342900" algn="l">
              <a:buFont typeface="Arial" panose="020B0604020202020204" pitchFamily="34" charset="0"/>
              <a:buChar char="•"/>
            </a:pPr>
            <a:r>
              <a:rPr lang="en-AU" dirty="0">
                <a:solidFill>
                  <a:srgbClr val="000000"/>
                </a:solidFill>
              </a:rPr>
              <a:t>Strict requirements on councils are wasting scarce council resources and are prohibitive for more remote communities</a:t>
            </a:r>
          </a:p>
          <a:p>
            <a:pPr marL="342900" indent="-342900" algn="l">
              <a:buFont typeface="Arial" panose="020B0604020202020204" pitchFamily="34" charset="0"/>
              <a:buChar char="•"/>
            </a:pPr>
            <a:r>
              <a:rPr lang="en-AU" dirty="0">
                <a:solidFill>
                  <a:srgbClr val="000000"/>
                </a:solidFill>
              </a:rPr>
              <a:t>Inflexible rules are driving up costs for councils</a:t>
            </a:r>
          </a:p>
          <a:p>
            <a:pPr algn="l"/>
            <a:endParaRPr lang="en-AU" sz="2400" b="1" dirty="0">
              <a:solidFill>
                <a:srgbClr val="000000"/>
              </a:solidFill>
            </a:endParaRPr>
          </a:p>
          <a:p>
            <a:pPr algn="l"/>
            <a:r>
              <a:rPr lang="en-AU" sz="2400" b="1" dirty="0">
                <a:solidFill>
                  <a:srgbClr val="000000"/>
                </a:solidFill>
              </a:rPr>
              <a:t>Many councils need help to manage their roads</a:t>
            </a:r>
          </a:p>
          <a:p>
            <a:pPr marL="342900" indent="-342900" algn="l">
              <a:buFont typeface="Arial" panose="020B0604020202020204" pitchFamily="34" charset="0"/>
              <a:buChar char="•"/>
            </a:pPr>
            <a:r>
              <a:rPr lang="en-AU" i="0" u="none" strike="noStrike" dirty="0">
                <a:solidFill>
                  <a:srgbClr val="000000"/>
                </a:solidFill>
                <a:effectLst/>
              </a:rPr>
              <a:t>Councils lack the data, staff, and technology to properly maintain their roads</a:t>
            </a:r>
          </a:p>
        </p:txBody>
      </p:sp>
    </p:spTree>
    <p:extLst>
      <p:ext uri="{BB962C8B-B14F-4D97-AF65-F5344CB8AC3E}">
        <p14:creationId xmlns:p14="http://schemas.microsoft.com/office/powerpoint/2010/main" val="393926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dirty="0"/>
              <a:t>Commonwealth funding for local government has 
failed to keep up with costs</a:t>
            </a:r>
          </a:p>
        </p:txBody>
      </p:sp>
      <p:sp>
        <p:nvSpPr>
          <p:cNvPr id="3" name="Content Placeholder 2"/>
          <p:cNvSpPr>
            <a:spLocks noGrp="1"/>
          </p:cNvSpPr>
          <p:nvPr>
            <p:ph type="body" sz="quarter" idx="10" hasCustomPrompt="1"/>
          </p:nvPr>
        </p:nvSpPr>
        <p:spPr>
          <a:xfrm>
            <a:off x="378478" y="1312069"/>
            <a:ext cx="11398531" cy="335156"/>
          </a:xfrm>
        </p:spPr>
        <p:txBody>
          <a:bodyPr/>
          <a:lstStyle/>
          <a:p>
            <a:r>
              <a:rPr lang="en-AU" dirty="0"/>
              <a:t>Financial Assistance Grants 2001-2022, actual value and estimated value if indexed by local government costs</a:t>
            </a:r>
          </a:p>
        </p:txBody>
      </p:sp>
      <p:sp>
        <p:nvSpPr>
          <p:cNvPr id="4" name="Caption Placeholder 1"/>
          <p:cNvSpPr>
            <a:spLocks noGrp="1"/>
          </p:cNvSpPr>
          <p:nvPr>
            <p:ph type="body" sz="quarter" idx="11" hasCustomPrompt="1"/>
          </p:nvPr>
        </p:nvSpPr>
        <p:spPr>
          <a:xfrm>
            <a:off x="371475" y="6239781"/>
            <a:ext cx="10662320" cy="455613"/>
          </a:xfrm>
        </p:spPr>
        <p:txBody>
          <a:bodyPr>
            <a:normAutofit/>
          </a:bodyPr>
          <a:lstStyle/>
          <a:p>
            <a:r>
              <a:rPr lang="en-AU" b="0" dirty="0">
                <a:solidFill>
                  <a:srgbClr val="5D6879"/>
                </a:solidFill>
                <a:effectLst/>
              </a:rPr>
              <a:t>Notes: Values determined by taking value of grants in 2001 and indexing annually according to (a) the method outlined in the Local Government (Financial Assistance) Act 1995 (population and CPI growth), with an indexation freeze starting in 2014-15 and ending in 2016-17 (orange); (b) population and growth in the SA local government price index (red).</a:t>
            </a:r>
            <a:br>
              <a:rPr lang="en-AU" b="0" dirty="0">
                <a:solidFill>
                  <a:srgbClr val="5D6879"/>
                </a:solidFill>
                <a:effectLst/>
              </a:rPr>
            </a:br>
            <a:r>
              <a:rPr lang="en-AU" b="0" dirty="0">
                <a:solidFill>
                  <a:srgbClr val="5D6879"/>
                </a:solidFill>
                <a:effectLst/>
              </a:rPr>
              <a:t>Sources: Department of Infrastructure, Transport, Regional Development, Communications and the Arts 2023a, The South Australian Centre for Economic Studies 2023, ABS 1999</a:t>
            </a:r>
            <a:endParaRPr dirty="0"/>
          </a:p>
        </p:txBody>
      </p:sp>
      <p:grpSp>
        <p:nvGrpSpPr>
          <p:cNvPr id="5" name="Content Placeholder 3"/>
          <p:cNvGrpSpPr/>
          <p:nvPr/>
        </p:nvGrpSpPr>
        <p:grpSpPr>
          <a:xfrm>
            <a:off x="371475" y="1955119"/>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857198" y="1899602"/>
              <a:ext cx="10817086" cy="3592021"/>
            </a:xfrm>
            <a:prstGeom prst="rect">
              <a:avLst/>
            </a:prstGeom>
            <a:solidFill>
              <a:srgbClr val="FFFFFF">
                <a:alpha val="100000"/>
              </a:srgbClr>
            </a:solidFill>
          </p:spPr>
          <p:txBody>
            <a:bodyPr/>
            <a:lstStyle/>
            <a:p>
              <a:endParaRPr/>
            </a:p>
          </p:txBody>
        </p:sp>
        <p:sp>
          <p:nvSpPr>
            <p:cNvPr id="9" name="pl6"/>
            <p:cNvSpPr/>
            <p:nvPr/>
          </p:nvSpPr>
          <p:spPr>
            <a:xfrm>
              <a:off x="857198" y="4436010"/>
              <a:ext cx="10817086" cy="0"/>
            </a:xfrm>
            <a:custGeom>
              <a:avLst/>
              <a:gdLst/>
              <a:ahLst/>
              <a:cxnLst/>
              <a:rect l="0" t="0" r="0" b="0"/>
              <a:pathLst>
                <a:path w="10817086">
                  <a:moveTo>
                    <a:pt x="0" y="0"/>
                  </a:moveTo>
                  <a:lnTo>
                    <a:pt x="10817086" y="0"/>
                  </a:lnTo>
                  <a:lnTo>
                    <a:pt x="10817086"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857198" y="2694072"/>
              <a:ext cx="10817086" cy="0"/>
            </a:xfrm>
            <a:custGeom>
              <a:avLst/>
              <a:gdLst/>
              <a:ahLst/>
              <a:cxnLst/>
              <a:rect l="0" t="0" r="0" b="0"/>
              <a:pathLst>
                <a:path w="10817086">
                  <a:moveTo>
                    <a:pt x="0" y="0"/>
                  </a:moveTo>
                  <a:lnTo>
                    <a:pt x="10817086" y="0"/>
                  </a:lnTo>
                  <a:lnTo>
                    <a:pt x="10817086"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348884" y="2906948"/>
              <a:ext cx="9833714" cy="2583955"/>
            </a:xfrm>
            <a:custGeom>
              <a:avLst/>
              <a:gdLst/>
              <a:ahLst/>
              <a:cxnLst/>
              <a:rect l="0" t="0" r="0" b="0"/>
              <a:pathLst>
                <a:path w="9833714" h="2583955">
                  <a:moveTo>
                    <a:pt x="0" y="2583955"/>
                  </a:moveTo>
                  <a:lnTo>
                    <a:pt x="468272" y="2479321"/>
                  </a:lnTo>
                  <a:lnTo>
                    <a:pt x="936544" y="2366152"/>
                  </a:lnTo>
                  <a:lnTo>
                    <a:pt x="1404816" y="2281035"/>
                  </a:lnTo>
                  <a:lnTo>
                    <a:pt x="1873088" y="2186250"/>
                  </a:lnTo>
                  <a:lnTo>
                    <a:pt x="2341360" y="2067990"/>
                  </a:lnTo>
                  <a:lnTo>
                    <a:pt x="2809632" y="1953786"/>
                  </a:lnTo>
                  <a:lnTo>
                    <a:pt x="3277904" y="1764343"/>
                  </a:lnTo>
                  <a:lnTo>
                    <a:pt x="3746177" y="1617836"/>
                  </a:lnTo>
                  <a:lnTo>
                    <a:pt x="4214449" y="1445971"/>
                  </a:lnTo>
                  <a:lnTo>
                    <a:pt x="4682721" y="1272073"/>
                  </a:lnTo>
                  <a:lnTo>
                    <a:pt x="5150993" y="1158002"/>
                  </a:lnTo>
                  <a:lnTo>
                    <a:pt x="5619265" y="991932"/>
                  </a:lnTo>
                  <a:lnTo>
                    <a:pt x="6087537" y="802289"/>
                  </a:lnTo>
                  <a:lnTo>
                    <a:pt x="6555809" y="802289"/>
                  </a:lnTo>
                  <a:lnTo>
                    <a:pt x="7024081" y="802289"/>
                  </a:lnTo>
                  <a:lnTo>
                    <a:pt x="7492354" y="802289"/>
                  </a:lnTo>
                  <a:lnTo>
                    <a:pt x="7960626" y="651019"/>
                  </a:lnTo>
                  <a:lnTo>
                    <a:pt x="8428898" y="526286"/>
                  </a:lnTo>
                  <a:lnTo>
                    <a:pt x="8897170" y="359748"/>
                  </a:lnTo>
                  <a:lnTo>
                    <a:pt x="9365442" y="249480"/>
                  </a:lnTo>
                  <a:lnTo>
                    <a:pt x="9833714" y="0"/>
                  </a:lnTo>
                </a:path>
              </a:pathLst>
            </a:custGeom>
            <a:ln w="40651" cap="rnd">
              <a:solidFill>
                <a:srgbClr val="EF7900">
                  <a:alpha val="100000"/>
                </a:srgbClr>
              </a:solidFill>
              <a:prstDash val="solid"/>
              <a:round/>
            </a:ln>
          </p:spPr>
          <p:txBody>
            <a:bodyPr/>
            <a:lstStyle/>
            <a:p>
              <a:endParaRPr/>
            </a:p>
          </p:txBody>
        </p:sp>
        <p:sp>
          <p:nvSpPr>
            <p:cNvPr id="12" name="pl9"/>
            <p:cNvSpPr/>
            <p:nvPr/>
          </p:nvSpPr>
          <p:spPr>
            <a:xfrm>
              <a:off x="1348884" y="1952687"/>
              <a:ext cx="9833714" cy="3538217"/>
            </a:xfrm>
            <a:custGeom>
              <a:avLst/>
              <a:gdLst/>
              <a:ahLst/>
              <a:cxnLst/>
              <a:rect l="0" t="0" r="0" b="0"/>
              <a:pathLst>
                <a:path w="9833714" h="3538217">
                  <a:moveTo>
                    <a:pt x="0" y="3538217"/>
                  </a:moveTo>
                  <a:lnTo>
                    <a:pt x="468272" y="3435477"/>
                  </a:lnTo>
                  <a:lnTo>
                    <a:pt x="936544" y="3304486"/>
                  </a:lnTo>
                  <a:lnTo>
                    <a:pt x="1404816" y="3157890"/>
                  </a:lnTo>
                  <a:lnTo>
                    <a:pt x="1873088" y="3038637"/>
                  </a:lnTo>
                  <a:lnTo>
                    <a:pt x="2341360" y="2899753"/>
                  </a:lnTo>
                  <a:lnTo>
                    <a:pt x="2809632" y="2737983"/>
                  </a:lnTo>
                  <a:lnTo>
                    <a:pt x="3277904" y="2550905"/>
                  </a:lnTo>
                  <a:lnTo>
                    <a:pt x="3746177" y="2324431"/>
                  </a:lnTo>
                  <a:lnTo>
                    <a:pt x="4214449" y="2143355"/>
                  </a:lnTo>
                  <a:lnTo>
                    <a:pt x="4682721" y="1948411"/>
                  </a:lnTo>
                  <a:lnTo>
                    <a:pt x="5150993" y="1741055"/>
                  </a:lnTo>
                  <a:lnTo>
                    <a:pt x="5619265" y="1547639"/>
                  </a:lnTo>
                  <a:lnTo>
                    <a:pt x="6087537" y="1367597"/>
                  </a:lnTo>
                  <a:lnTo>
                    <a:pt x="6555809" y="1220556"/>
                  </a:lnTo>
                  <a:lnTo>
                    <a:pt x="7024081" y="1106148"/>
                  </a:lnTo>
                  <a:lnTo>
                    <a:pt x="7492354" y="943167"/>
                  </a:lnTo>
                  <a:lnTo>
                    <a:pt x="7960626" y="712199"/>
                  </a:lnTo>
                  <a:lnTo>
                    <a:pt x="8428898" y="495967"/>
                  </a:lnTo>
                  <a:lnTo>
                    <a:pt x="8897170" y="333697"/>
                  </a:lnTo>
                  <a:lnTo>
                    <a:pt x="9365442" y="240868"/>
                  </a:lnTo>
                  <a:lnTo>
                    <a:pt x="9833714" y="0"/>
                  </a:lnTo>
                </a:path>
              </a:pathLst>
            </a:custGeom>
            <a:ln w="40651" cap="rnd">
              <a:solidFill>
                <a:srgbClr val="A1253E">
                  <a:alpha val="100000"/>
                </a:srgbClr>
              </a:solidFill>
              <a:prstDash val="dash"/>
              <a:round/>
            </a:ln>
          </p:spPr>
          <p:txBody>
            <a:bodyPr/>
            <a:lstStyle/>
            <a:p>
              <a:endParaRPr/>
            </a:p>
          </p:txBody>
        </p:sp>
        <p:sp>
          <p:nvSpPr>
            <p:cNvPr id="13" name="pg10"/>
            <p:cNvSpPr/>
            <p:nvPr/>
          </p:nvSpPr>
          <p:spPr>
            <a:xfrm>
              <a:off x="9404340" y="3677811"/>
              <a:ext cx="1777083" cy="200212"/>
            </a:xfrm>
            <a:custGeom>
              <a:avLst/>
              <a:gdLst/>
              <a:ahLst/>
              <a:cxnLst/>
              <a:rect l="0" t="0" r="0" b="0"/>
              <a:pathLst>
                <a:path w="1777083" h="200212">
                  <a:moveTo>
                    <a:pt x="27431" y="200212"/>
                  </a:moveTo>
                  <a:lnTo>
                    <a:pt x="1749651" y="200212"/>
                  </a:lnTo>
                  <a:lnTo>
                    <a:pt x="1748547" y="200190"/>
                  </a:lnTo>
                  <a:lnTo>
                    <a:pt x="1752958" y="200012"/>
                  </a:lnTo>
                  <a:lnTo>
                    <a:pt x="1757283" y="199129"/>
                  </a:lnTo>
                  <a:lnTo>
                    <a:pt x="1761411" y="197563"/>
                  </a:lnTo>
                  <a:lnTo>
                    <a:pt x="1765234" y="195356"/>
                  </a:lnTo>
                  <a:lnTo>
                    <a:pt x="1768654" y="192564"/>
                  </a:lnTo>
                  <a:lnTo>
                    <a:pt x="1771582" y="189260"/>
                  </a:lnTo>
                  <a:lnTo>
                    <a:pt x="1773941" y="185528"/>
                  </a:lnTo>
                  <a:lnTo>
                    <a:pt x="1775671" y="181467"/>
                  </a:lnTo>
                  <a:lnTo>
                    <a:pt x="1776728" y="177180"/>
                  </a:lnTo>
                  <a:lnTo>
                    <a:pt x="1777083" y="172780"/>
                  </a:lnTo>
                  <a:lnTo>
                    <a:pt x="1777083" y="27431"/>
                  </a:lnTo>
                  <a:lnTo>
                    <a:pt x="1776728" y="23031"/>
                  </a:lnTo>
                  <a:lnTo>
                    <a:pt x="1775671" y="18745"/>
                  </a:lnTo>
                  <a:lnTo>
                    <a:pt x="1773941" y="14683"/>
                  </a:lnTo>
                  <a:lnTo>
                    <a:pt x="1771582" y="10952"/>
                  </a:lnTo>
                  <a:lnTo>
                    <a:pt x="1768654" y="7647"/>
                  </a:lnTo>
                  <a:lnTo>
                    <a:pt x="1765234" y="4855"/>
                  </a:lnTo>
                  <a:lnTo>
                    <a:pt x="1761411" y="2648"/>
                  </a:lnTo>
                  <a:lnTo>
                    <a:pt x="1757283" y="1083"/>
                  </a:lnTo>
                  <a:lnTo>
                    <a:pt x="1752958" y="200"/>
                  </a:lnTo>
                  <a:lnTo>
                    <a:pt x="1749651"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172780"/>
                  </a:lnTo>
                  <a:lnTo>
                    <a:pt x="88" y="170573"/>
                  </a:lnTo>
                  <a:lnTo>
                    <a:pt x="88" y="174987"/>
                  </a:lnTo>
                  <a:lnTo>
                    <a:pt x="797" y="179345"/>
                  </a:lnTo>
                  <a:lnTo>
                    <a:pt x="2195" y="183532"/>
                  </a:lnTo>
                  <a:lnTo>
                    <a:pt x="4246" y="187441"/>
                  </a:lnTo>
                  <a:lnTo>
                    <a:pt x="6898" y="190971"/>
                  </a:lnTo>
                  <a:lnTo>
                    <a:pt x="10082" y="194029"/>
                  </a:lnTo>
                  <a:lnTo>
                    <a:pt x="13716" y="196537"/>
                  </a:lnTo>
                  <a:lnTo>
                    <a:pt x="17704" y="198429"/>
                  </a:lnTo>
                  <a:lnTo>
                    <a:pt x="21944" y="199658"/>
                  </a:lnTo>
                  <a:lnTo>
                    <a:pt x="26327" y="200190"/>
                  </a:lnTo>
                  <a:close/>
                </a:path>
              </a:pathLst>
            </a:custGeom>
            <a:solidFill>
              <a:srgbClr val="FFFFFF">
                <a:alpha val="100000"/>
              </a:srgbClr>
            </a:solidFill>
          </p:spPr>
          <p:txBody>
            <a:bodyPr/>
            <a:lstStyle/>
            <a:p>
              <a:endParaRPr/>
            </a:p>
          </p:txBody>
        </p:sp>
        <p:sp>
          <p:nvSpPr>
            <p:cNvPr id="14" name="tx11"/>
            <p:cNvSpPr/>
            <p:nvPr/>
          </p:nvSpPr>
          <p:spPr>
            <a:xfrm>
              <a:off x="9422628" y="3690518"/>
              <a:ext cx="1740507"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EF7900">
                      <a:alpha val="100000"/>
                    </a:srgbClr>
                  </a:solidFill>
                  <a:cs typeface="Arial"/>
                </a:rPr>
                <a:t>Actual FA Grants</a:t>
              </a:r>
            </a:p>
          </p:txBody>
        </p:sp>
        <p:sp>
          <p:nvSpPr>
            <p:cNvPr id="15" name="pg12"/>
            <p:cNvSpPr/>
            <p:nvPr/>
          </p:nvSpPr>
          <p:spPr>
            <a:xfrm>
              <a:off x="6998417" y="1918246"/>
              <a:ext cx="2374479" cy="419668"/>
            </a:xfrm>
            <a:custGeom>
              <a:avLst/>
              <a:gdLst/>
              <a:ahLst/>
              <a:cxnLst/>
              <a:rect l="0" t="0" r="0" b="0"/>
              <a:pathLst>
                <a:path w="2374479" h="419668">
                  <a:moveTo>
                    <a:pt x="27432" y="419668"/>
                  </a:moveTo>
                  <a:lnTo>
                    <a:pt x="2347047" y="419668"/>
                  </a:lnTo>
                  <a:lnTo>
                    <a:pt x="2345943" y="419646"/>
                  </a:lnTo>
                  <a:lnTo>
                    <a:pt x="2350354" y="419468"/>
                  </a:lnTo>
                  <a:lnTo>
                    <a:pt x="2354679" y="418585"/>
                  </a:lnTo>
                  <a:lnTo>
                    <a:pt x="2358807" y="417019"/>
                  </a:lnTo>
                  <a:lnTo>
                    <a:pt x="2362630" y="414812"/>
                  </a:lnTo>
                  <a:lnTo>
                    <a:pt x="2366050" y="412020"/>
                  </a:lnTo>
                  <a:lnTo>
                    <a:pt x="2368978" y="408716"/>
                  </a:lnTo>
                  <a:lnTo>
                    <a:pt x="2371337" y="404984"/>
                  </a:lnTo>
                  <a:lnTo>
                    <a:pt x="2373068" y="400923"/>
                  </a:lnTo>
                  <a:lnTo>
                    <a:pt x="2374124" y="396636"/>
                  </a:lnTo>
                  <a:lnTo>
                    <a:pt x="2374479" y="392236"/>
                  </a:lnTo>
                  <a:lnTo>
                    <a:pt x="2374479" y="27432"/>
                  </a:lnTo>
                  <a:lnTo>
                    <a:pt x="2374124" y="23031"/>
                  </a:lnTo>
                  <a:lnTo>
                    <a:pt x="2373068" y="18745"/>
                  </a:lnTo>
                  <a:lnTo>
                    <a:pt x="2371337" y="14683"/>
                  </a:lnTo>
                  <a:lnTo>
                    <a:pt x="2368978" y="10952"/>
                  </a:lnTo>
                  <a:lnTo>
                    <a:pt x="2366050" y="7647"/>
                  </a:lnTo>
                  <a:lnTo>
                    <a:pt x="2362630" y="4855"/>
                  </a:lnTo>
                  <a:lnTo>
                    <a:pt x="2358807" y="2648"/>
                  </a:lnTo>
                  <a:lnTo>
                    <a:pt x="2354679" y="1083"/>
                  </a:lnTo>
                  <a:lnTo>
                    <a:pt x="2350354" y="200"/>
                  </a:lnTo>
                  <a:lnTo>
                    <a:pt x="2347047"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92236"/>
                  </a:lnTo>
                  <a:lnTo>
                    <a:pt x="88" y="390029"/>
                  </a:lnTo>
                  <a:lnTo>
                    <a:pt x="88" y="394443"/>
                  </a:lnTo>
                  <a:lnTo>
                    <a:pt x="797" y="398801"/>
                  </a:lnTo>
                  <a:lnTo>
                    <a:pt x="2195" y="402988"/>
                  </a:lnTo>
                  <a:lnTo>
                    <a:pt x="4246" y="406897"/>
                  </a:lnTo>
                  <a:lnTo>
                    <a:pt x="6898" y="410427"/>
                  </a:lnTo>
                  <a:lnTo>
                    <a:pt x="10082" y="413485"/>
                  </a:lnTo>
                  <a:lnTo>
                    <a:pt x="13716" y="415993"/>
                  </a:lnTo>
                  <a:lnTo>
                    <a:pt x="17704" y="417885"/>
                  </a:lnTo>
                  <a:lnTo>
                    <a:pt x="21944" y="419114"/>
                  </a:lnTo>
                  <a:lnTo>
                    <a:pt x="26327" y="419646"/>
                  </a:lnTo>
                  <a:close/>
                </a:path>
              </a:pathLst>
            </a:custGeom>
            <a:solidFill>
              <a:srgbClr val="FFFFFF">
                <a:alpha val="100000"/>
              </a:srgbClr>
            </a:solidFill>
          </p:spPr>
          <p:txBody>
            <a:bodyPr/>
            <a:lstStyle/>
            <a:p>
              <a:endParaRPr/>
            </a:p>
          </p:txBody>
        </p:sp>
        <p:sp>
          <p:nvSpPr>
            <p:cNvPr id="16" name="tx13"/>
            <p:cNvSpPr/>
            <p:nvPr/>
          </p:nvSpPr>
          <p:spPr>
            <a:xfrm>
              <a:off x="7073855" y="1930953"/>
              <a:ext cx="2223603"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A1253E">
                      <a:alpha val="100000"/>
                    </a:srgbClr>
                  </a:solidFill>
                  <a:cs typeface="Arial"/>
                </a:rPr>
                <a:t>FA Grants indexed to </a:t>
              </a:r>
            </a:p>
          </p:txBody>
        </p:sp>
        <p:sp>
          <p:nvSpPr>
            <p:cNvPr id="17" name="tx14"/>
            <p:cNvSpPr/>
            <p:nvPr/>
          </p:nvSpPr>
          <p:spPr>
            <a:xfrm>
              <a:off x="7016705" y="2107881"/>
              <a:ext cx="2337903"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A1253E">
                      <a:alpha val="100000"/>
                    </a:srgbClr>
                  </a:solidFill>
                  <a:cs typeface="Arial"/>
                </a:rPr>
                <a:t>local government costs</a:t>
              </a:r>
            </a:p>
          </p:txBody>
        </p:sp>
        <p:sp>
          <p:nvSpPr>
            <p:cNvPr id="18" name="pt15"/>
            <p:cNvSpPr/>
            <p:nvPr/>
          </p:nvSpPr>
          <p:spPr>
            <a:xfrm>
              <a:off x="11110346" y="2834695"/>
              <a:ext cx="144506" cy="144506"/>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19" name="pt16"/>
            <p:cNvSpPr/>
            <p:nvPr/>
          </p:nvSpPr>
          <p:spPr>
            <a:xfrm>
              <a:off x="11110346" y="1880433"/>
              <a:ext cx="144506" cy="14450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0" name="rc17"/>
            <p:cNvSpPr/>
            <p:nvPr/>
          </p:nvSpPr>
          <p:spPr>
            <a:xfrm>
              <a:off x="7436422" y="3709622"/>
              <a:ext cx="1404816" cy="1782002"/>
            </a:xfrm>
            <a:prstGeom prst="rect">
              <a:avLst/>
            </a:prstGeom>
            <a:solidFill>
              <a:srgbClr val="000000">
                <a:alpha val="392"/>
              </a:srgbClr>
            </a:solidFill>
          </p:spPr>
          <p:txBody>
            <a:bodyPr/>
            <a:lstStyle/>
            <a:p>
              <a:endParaRPr/>
            </a:p>
          </p:txBody>
        </p:sp>
        <p:sp>
          <p:nvSpPr>
            <p:cNvPr id="21" name="rc18"/>
            <p:cNvSpPr/>
            <p:nvPr/>
          </p:nvSpPr>
          <p:spPr>
            <a:xfrm>
              <a:off x="7436422" y="3709622"/>
              <a:ext cx="1404816" cy="1782002"/>
            </a:xfrm>
            <a:prstGeom prst="rect">
              <a:avLst/>
            </a:prstGeom>
            <a:solidFill>
              <a:srgbClr val="000000">
                <a:alpha val="392"/>
              </a:srgbClr>
            </a:solidFill>
          </p:spPr>
          <p:txBody>
            <a:bodyPr/>
            <a:lstStyle/>
            <a:p>
              <a:endParaRPr/>
            </a:p>
          </p:txBody>
        </p:sp>
        <p:sp>
          <p:nvSpPr>
            <p:cNvPr id="22" name="rc19"/>
            <p:cNvSpPr/>
            <p:nvPr/>
          </p:nvSpPr>
          <p:spPr>
            <a:xfrm>
              <a:off x="7436422" y="3709622"/>
              <a:ext cx="1404816" cy="1782002"/>
            </a:xfrm>
            <a:prstGeom prst="rect">
              <a:avLst/>
            </a:prstGeom>
            <a:solidFill>
              <a:srgbClr val="000000">
                <a:alpha val="392"/>
              </a:srgbClr>
            </a:solidFill>
          </p:spPr>
          <p:txBody>
            <a:bodyPr/>
            <a:lstStyle/>
            <a:p>
              <a:endParaRPr/>
            </a:p>
          </p:txBody>
        </p:sp>
        <p:sp>
          <p:nvSpPr>
            <p:cNvPr id="23" name="rc20"/>
            <p:cNvSpPr/>
            <p:nvPr/>
          </p:nvSpPr>
          <p:spPr>
            <a:xfrm>
              <a:off x="7436422" y="3709622"/>
              <a:ext cx="1404816" cy="1782002"/>
            </a:xfrm>
            <a:prstGeom prst="rect">
              <a:avLst/>
            </a:prstGeom>
            <a:solidFill>
              <a:srgbClr val="000000">
                <a:alpha val="392"/>
              </a:srgbClr>
            </a:solidFill>
          </p:spPr>
          <p:txBody>
            <a:bodyPr/>
            <a:lstStyle/>
            <a:p>
              <a:endParaRPr/>
            </a:p>
          </p:txBody>
        </p:sp>
        <p:sp>
          <p:nvSpPr>
            <p:cNvPr id="24" name="rc21"/>
            <p:cNvSpPr/>
            <p:nvPr/>
          </p:nvSpPr>
          <p:spPr>
            <a:xfrm>
              <a:off x="7436422" y="3709622"/>
              <a:ext cx="1404816" cy="1782002"/>
            </a:xfrm>
            <a:prstGeom prst="rect">
              <a:avLst/>
            </a:prstGeom>
            <a:solidFill>
              <a:srgbClr val="000000">
                <a:alpha val="392"/>
              </a:srgbClr>
            </a:solidFill>
          </p:spPr>
          <p:txBody>
            <a:bodyPr/>
            <a:lstStyle/>
            <a:p>
              <a:endParaRPr/>
            </a:p>
          </p:txBody>
        </p:sp>
        <p:sp>
          <p:nvSpPr>
            <p:cNvPr id="25" name="rc22"/>
            <p:cNvSpPr/>
            <p:nvPr/>
          </p:nvSpPr>
          <p:spPr>
            <a:xfrm>
              <a:off x="7436422" y="3709622"/>
              <a:ext cx="1404816" cy="1782002"/>
            </a:xfrm>
            <a:prstGeom prst="rect">
              <a:avLst/>
            </a:prstGeom>
            <a:solidFill>
              <a:srgbClr val="000000">
                <a:alpha val="392"/>
              </a:srgbClr>
            </a:solidFill>
          </p:spPr>
          <p:txBody>
            <a:bodyPr/>
            <a:lstStyle/>
            <a:p>
              <a:endParaRPr/>
            </a:p>
          </p:txBody>
        </p:sp>
        <p:sp>
          <p:nvSpPr>
            <p:cNvPr id="26" name="rc23"/>
            <p:cNvSpPr/>
            <p:nvPr/>
          </p:nvSpPr>
          <p:spPr>
            <a:xfrm>
              <a:off x="7436422" y="3709622"/>
              <a:ext cx="1404816" cy="1782002"/>
            </a:xfrm>
            <a:prstGeom prst="rect">
              <a:avLst/>
            </a:prstGeom>
            <a:solidFill>
              <a:srgbClr val="000000">
                <a:alpha val="392"/>
              </a:srgbClr>
            </a:solidFill>
          </p:spPr>
          <p:txBody>
            <a:bodyPr/>
            <a:lstStyle/>
            <a:p>
              <a:endParaRPr/>
            </a:p>
          </p:txBody>
        </p:sp>
        <p:sp>
          <p:nvSpPr>
            <p:cNvPr id="27" name="rc24"/>
            <p:cNvSpPr/>
            <p:nvPr/>
          </p:nvSpPr>
          <p:spPr>
            <a:xfrm>
              <a:off x="7436422" y="3709622"/>
              <a:ext cx="1404816" cy="1782002"/>
            </a:xfrm>
            <a:prstGeom prst="rect">
              <a:avLst/>
            </a:prstGeom>
            <a:solidFill>
              <a:srgbClr val="000000">
                <a:alpha val="392"/>
              </a:srgbClr>
            </a:solidFill>
          </p:spPr>
          <p:txBody>
            <a:bodyPr/>
            <a:lstStyle/>
            <a:p>
              <a:endParaRPr/>
            </a:p>
          </p:txBody>
        </p:sp>
        <p:sp>
          <p:nvSpPr>
            <p:cNvPr id="28" name="rc25"/>
            <p:cNvSpPr/>
            <p:nvPr/>
          </p:nvSpPr>
          <p:spPr>
            <a:xfrm>
              <a:off x="7436422" y="3709622"/>
              <a:ext cx="1404816" cy="1782002"/>
            </a:xfrm>
            <a:prstGeom prst="rect">
              <a:avLst/>
            </a:prstGeom>
            <a:solidFill>
              <a:srgbClr val="000000">
                <a:alpha val="392"/>
              </a:srgbClr>
            </a:solidFill>
          </p:spPr>
          <p:txBody>
            <a:bodyPr/>
            <a:lstStyle/>
            <a:p>
              <a:endParaRPr/>
            </a:p>
          </p:txBody>
        </p:sp>
        <p:sp>
          <p:nvSpPr>
            <p:cNvPr id="29" name="rc26"/>
            <p:cNvSpPr/>
            <p:nvPr/>
          </p:nvSpPr>
          <p:spPr>
            <a:xfrm>
              <a:off x="7436422" y="3709622"/>
              <a:ext cx="1404816" cy="1782002"/>
            </a:xfrm>
            <a:prstGeom prst="rect">
              <a:avLst/>
            </a:prstGeom>
            <a:solidFill>
              <a:srgbClr val="000000">
                <a:alpha val="392"/>
              </a:srgbClr>
            </a:solidFill>
          </p:spPr>
          <p:txBody>
            <a:bodyPr/>
            <a:lstStyle/>
            <a:p>
              <a:endParaRPr/>
            </a:p>
          </p:txBody>
        </p:sp>
        <p:sp>
          <p:nvSpPr>
            <p:cNvPr id="30" name="rc27"/>
            <p:cNvSpPr/>
            <p:nvPr/>
          </p:nvSpPr>
          <p:spPr>
            <a:xfrm>
              <a:off x="7436422" y="3709622"/>
              <a:ext cx="1404816" cy="1782002"/>
            </a:xfrm>
            <a:prstGeom prst="rect">
              <a:avLst/>
            </a:prstGeom>
            <a:solidFill>
              <a:srgbClr val="000000">
                <a:alpha val="392"/>
              </a:srgbClr>
            </a:solidFill>
          </p:spPr>
          <p:txBody>
            <a:bodyPr/>
            <a:lstStyle/>
            <a:p>
              <a:endParaRPr/>
            </a:p>
          </p:txBody>
        </p:sp>
        <p:sp>
          <p:nvSpPr>
            <p:cNvPr id="31" name="rc28"/>
            <p:cNvSpPr/>
            <p:nvPr/>
          </p:nvSpPr>
          <p:spPr>
            <a:xfrm>
              <a:off x="7436422" y="3709622"/>
              <a:ext cx="1404816" cy="1782002"/>
            </a:xfrm>
            <a:prstGeom prst="rect">
              <a:avLst/>
            </a:prstGeom>
            <a:solidFill>
              <a:srgbClr val="000000">
                <a:alpha val="392"/>
              </a:srgbClr>
            </a:solidFill>
          </p:spPr>
          <p:txBody>
            <a:bodyPr/>
            <a:lstStyle/>
            <a:p>
              <a:endParaRPr/>
            </a:p>
          </p:txBody>
        </p:sp>
        <p:sp>
          <p:nvSpPr>
            <p:cNvPr id="32" name="rc29"/>
            <p:cNvSpPr/>
            <p:nvPr/>
          </p:nvSpPr>
          <p:spPr>
            <a:xfrm>
              <a:off x="7436422" y="3709622"/>
              <a:ext cx="1404816" cy="1782002"/>
            </a:xfrm>
            <a:prstGeom prst="rect">
              <a:avLst/>
            </a:prstGeom>
            <a:solidFill>
              <a:srgbClr val="000000">
                <a:alpha val="392"/>
              </a:srgbClr>
            </a:solidFill>
          </p:spPr>
          <p:txBody>
            <a:bodyPr/>
            <a:lstStyle/>
            <a:p>
              <a:endParaRPr/>
            </a:p>
          </p:txBody>
        </p:sp>
        <p:sp>
          <p:nvSpPr>
            <p:cNvPr id="33" name="rc30"/>
            <p:cNvSpPr/>
            <p:nvPr/>
          </p:nvSpPr>
          <p:spPr>
            <a:xfrm>
              <a:off x="7436422" y="3709622"/>
              <a:ext cx="1404816" cy="1782002"/>
            </a:xfrm>
            <a:prstGeom prst="rect">
              <a:avLst/>
            </a:prstGeom>
            <a:solidFill>
              <a:srgbClr val="000000">
                <a:alpha val="392"/>
              </a:srgbClr>
            </a:solidFill>
          </p:spPr>
          <p:txBody>
            <a:bodyPr/>
            <a:lstStyle/>
            <a:p>
              <a:endParaRPr/>
            </a:p>
          </p:txBody>
        </p:sp>
        <p:sp>
          <p:nvSpPr>
            <p:cNvPr id="34" name="rc31"/>
            <p:cNvSpPr/>
            <p:nvPr/>
          </p:nvSpPr>
          <p:spPr>
            <a:xfrm>
              <a:off x="7436422" y="3709622"/>
              <a:ext cx="1404816" cy="1782002"/>
            </a:xfrm>
            <a:prstGeom prst="rect">
              <a:avLst/>
            </a:prstGeom>
            <a:solidFill>
              <a:srgbClr val="000000">
                <a:alpha val="392"/>
              </a:srgbClr>
            </a:solidFill>
          </p:spPr>
          <p:txBody>
            <a:bodyPr/>
            <a:lstStyle/>
            <a:p>
              <a:endParaRPr/>
            </a:p>
          </p:txBody>
        </p:sp>
        <p:sp>
          <p:nvSpPr>
            <p:cNvPr id="35" name="rc32"/>
            <p:cNvSpPr/>
            <p:nvPr/>
          </p:nvSpPr>
          <p:spPr>
            <a:xfrm>
              <a:off x="7436422" y="3709622"/>
              <a:ext cx="1404816" cy="1782002"/>
            </a:xfrm>
            <a:prstGeom prst="rect">
              <a:avLst/>
            </a:prstGeom>
            <a:solidFill>
              <a:srgbClr val="000000">
                <a:alpha val="392"/>
              </a:srgbClr>
            </a:solidFill>
          </p:spPr>
          <p:txBody>
            <a:bodyPr/>
            <a:lstStyle/>
            <a:p>
              <a:endParaRPr/>
            </a:p>
          </p:txBody>
        </p:sp>
        <p:sp>
          <p:nvSpPr>
            <p:cNvPr id="36" name="rc33"/>
            <p:cNvSpPr/>
            <p:nvPr/>
          </p:nvSpPr>
          <p:spPr>
            <a:xfrm>
              <a:off x="7436422" y="3709622"/>
              <a:ext cx="1404816" cy="1782002"/>
            </a:xfrm>
            <a:prstGeom prst="rect">
              <a:avLst/>
            </a:prstGeom>
            <a:solidFill>
              <a:srgbClr val="000000">
                <a:alpha val="392"/>
              </a:srgbClr>
            </a:solidFill>
          </p:spPr>
          <p:txBody>
            <a:bodyPr/>
            <a:lstStyle/>
            <a:p>
              <a:endParaRPr/>
            </a:p>
          </p:txBody>
        </p:sp>
        <p:sp>
          <p:nvSpPr>
            <p:cNvPr id="37" name="rc34"/>
            <p:cNvSpPr/>
            <p:nvPr/>
          </p:nvSpPr>
          <p:spPr>
            <a:xfrm>
              <a:off x="7436422" y="3709622"/>
              <a:ext cx="1404816" cy="1782002"/>
            </a:xfrm>
            <a:prstGeom prst="rect">
              <a:avLst/>
            </a:prstGeom>
            <a:solidFill>
              <a:srgbClr val="000000">
                <a:alpha val="392"/>
              </a:srgbClr>
            </a:solidFill>
          </p:spPr>
          <p:txBody>
            <a:bodyPr/>
            <a:lstStyle/>
            <a:p>
              <a:endParaRPr/>
            </a:p>
          </p:txBody>
        </p:sp>
        <p:sp>
          <p:nvSpPr>
            <p:cNvPr id="38" name="rc35"/>
            <p:cNvSpPr/>
            <p:nvPr/>
          </p:nvSpPr>
          <p:spPr>
            <a:xfrm>
              <a:off x="7436422" y="3709622"/>
              <a:ext cx="1404816" cy="1782002"/>
            </a:xfrm>
            <a:prstGeom prst="rect">
              <a:avLst/>
            </a:prstGeom>
            <a:solidFill>
              <a:srgbClr val="000000">
                <a:alpha val="392"/>
              </a:srgbClr>
            </a:solidFill>
          </p:spPr>
          <p:txBody>
            <a:bodyPr/>
            <a:lstStyle/>
            <a:p>
              <a:endParaRPr/>
            </a:p>
          </p:txBody>
        </p:sp>
        <p:sp>
          <p:nvSpPr>
            <p:cNvPr id="39" name="rc36"/>
            <p:cNvSpPr/>
            <p:nvPr/>
          </p:nvSpPr>
          <p:spPr>
            <a:xfrm>
              <a:off x="7436422" y="3709622"/>
              <a:ext cx="1404816" cy="1782002"/>
            </a:xfrm>
            <a:prstGeom prst="rect">
              <a:avLst/>
            </a:prstGeom>
            <a:solidFill>
              <a:srgbClr val="000000">
                <a:alpha val="392"/>
              </a:srgbClr>
            </a:solidFill>
          </p:spPr>
          <p:txBody>
            <a:bodyPr/>
            <a:lstStyle/>
            <a:p>
              <a:endParaRPr/>
            </a:p>
          </p:txBody>
        </p:sp>
        <p:sp>
          <p:nvSpPr>
            <p:cNvPr id="40" name="rc37"/>
            <p:cNvSpPr/>
            <p:nvPr/>
          </p:nvSpPr>
          <p:spPr>
            <a:xfrm>
              <a:off x="7436422" y="3709622"/>
              <a:ext cx="1404816" cy="1782002"/>
            </a:xfrm>
            <a:prstGeom prst="rect">
              <a:avLst/>
            </a:prstGeom>
            <a:solidFill>
              <a:srgbClr val="000000">
                <a:alpha val="392"/>
              </a:srgbClr>
            </a:solidFill>
          </p:spPr>
          <p:txBody>
            <a:bodyPr/>
            <a:lstStyle/>
            <a:p>
              <a:endParaRPr/>
            </a:p>
          </p:txBody>
        </p:sp>
        <p:sp>
          <p:nvSpPr>
            <p:cNvPr id="41" name="rc38"/>
            <p:cNvSpPr/>
            <p:nvPr/>
          </p:nvSpPr>
          <p:spPr>
            <a:xfrm>
              <a:off x="7436422" y="3709622"/>
              <a:ext cx="1404816" cy="1782002"/>
            </a:xfrm>
            <a:prstGeom prst="rect">
              <a:avLst/>
            </a:prstGeom>
            <a:solidFill>
              <a:srgbClr val="000000">
                <a:alpha val="392"/>
              </a:srgbClr>
            </a:solidFill>
          </p:spPr>
          <p:txBody>
            <a:bodyPr/>
            <a:lstStyle/>
            <a:p>
              <a:endParaRPr/>
            </a:p>
          </p:txBody>
        </p:sp>
        <p:sp>
          <p:nvSpPr>
            <p:cNvPr id="42" name="rc39"/>
            <p:cNvSpPr/>
            <p:nvPr/>
          </p:nvSpPr>
          <p:spPr>
            <a:xfrm>
              <a:off x="7436422" y="3709622"/>
              <a:ext cx="1404816" cy="1782002"/>
            </a:xfrm>
            <a:prstGeom prst="rect">
              <a:avLst/>
            </a:prstGeom>
            <a:solidFill>
              <a:srgbClr val="000000">
                <a:alpha val="392"/>
              </a:srgbClr>
            </a:solidFill>
          </p:spPr>
          <p:txBody>
            <a:bodyPr/>
            <a:lstStyle/>
            <a:p>
              <a:endParaRPr/>
            </a:p>
          </p:txBody>
        </p:sp>
        <p:sp>
          <p:nvSpPr>
            <p:cNvPr id="43" name="rc40"/>
            <p:cNvSpPr/>
            <p:nvPr/>
          </p:nvSpPr>
          <p:spPr>
            <a:xfrm>
              <a:off x="7436422" y="3709622"/>
              <a:ext cx="1404816" cy="1782002"/>
            </a:xfrm>
            <a:prstGeom prst="rect">
              <a:avLst/>
            </a:prstGeom>
            <a:solidFill>
              <a:srgbClr val="000000">
                <a:alpha val="392"/>
              </a:srgbClr>
            </a:solidFill>
          </p:spPr>
          <p:txBody>
            <a:bodyPr/>
            <a:lstStyle/>
            <a:p>
              <a:endParaRPr/>
            </a:p>
          </p:txBody>
        </p:sp>
        <p:sp>
          <p:nvSpPr>
            <p:cNvPr id="44" name="rc41"/>
            <p:cNvSpPr/>
            <p:nvPr/>
          </p:nvSpPr>
          <p:spPr>
            <a:xfrm>
              <a:off x="7436422" y="3709622"/>
              <a:ext cx="1404816" cy="1782002"/>
            </a:xfrm>
            <a:prstGeom prst="rect">
              <a:avLst/>
            </a:prstGeom>
            <a:solidFill>
              <a:srgbClr val="000000">
                <a:alpha val="392"/>
              </a:srgbClr>
            </a:solidFill>
          </p:spPr>
          <p:txBody>
            <a:bodyPr/>
            <a:lstStyle/>
            <a:p>
              <a:endParaRPr/>
            </a:p>
          </p:txBody>
        </p:sp>
        <p:sp>
          <p:nvSpPr>
            <p:cNvPr id="45" name="rc42"/>
            <p:cNvSpPr/>
            <p:nvPr/>
          </p:nvSpPr>
          <p:spPr>
            <a:xfrm>
              <a:off x="7436422" y="3709622"/>
              <a:ext cx="1404816" cy="1782002"/>
            </a:xfrm>
            <a:prstGeom prst="rect">
              <a:avLst/>
            </a:prstGeom>
            <a:solidFill>
              <a:srgbClr val="000000">
                <a:alpha val="392"/>
              </a:srgbClr>
            </a:solidFill>
          </p:spPr>
          <p:txBody>
            <a:bodyPr/>
            <a:lstStyle/>
            <a:p>
              <a:endParaRPr/>
            </a:p>
          </p:txBody>
        </p:sp>
        <p:sp>
          <p:nvSpPr>
            <p:cNvPr id="46" name="rc43"/>
            <p:cNvSpPr/>
            <p:nvPr/>
          </p:nvSpPr>
          <p:spPr>
            <a:xfrm>
              <a:off x="7436422" y="3709622"/>
              <a:ext cx="1404816" cy="1782002"/>
            </a:xfrm>
            <a:prstGeom prst="rect">
              <a:avLst/>
            </a:prstGeom>
            <a:solidFill>
              <a:srgbClr val="000000">
                <a:alpha val="392"/>
              </a:srgbClr>
            </a:solidFill>
          </p:spPr>
          <p:txBody>
            <a:bodyPr/>
            <a:lstStyle/>
            <a:p>
              <a:endParaRPr/>
            </a:p>
          </p:txBody>
        </p:sp>
        <p:sp>
          <p:nvSpPr>
            <p:cNvPr id="47" name="rc44"/>
            <p:cNvSpPr/>
            <p:nvPr/>
          </p:nvSpPr>
          <p:spPr>
            <a:xfrm>
              <a:off x="7436422" y="3709622"/>
              <a:ext cx="1404816" cy="1782002"/>
            </a:xfrm>
            <a:prstGeom prst="rect">
              <a:avLst/>
            </a:prstGeom>
            <a:solidFill>
              <a:srgbClr val="000000">
                <a:alpha val="392"/>
              </a:srgbClr>
            </a:solidFill>
          </p:spPr>
          <p:txBody>
            <a:bodyPr/>
            <a:lstStyle/>
            <a:p>
              <a:endParaRPr/>
            </a:p>
          </p:txBody>
        </p:sp>
        <p:sp>
          <p:nvSpPr>
            <p:cNvPr id="48" name="rc45"/>
            <p:cNvSpPr/>
            <p:nvPr/>
          </p:nvSpPr>
          <p:spPr>
            <a:xfrm>
              <a:off x="7436422" y="3709622"/>
              <a:ext cx="1404816" cy="1782002"/>
            </a:xfrm>
            <a:prstGeom prst="rect">
              <a:avLst/>
            </a:prstGeom>
            <a:solidFill>
              <a:srgbClr val="000000">
                <a:alpha val="392"/>
              </a:srgbClr>
            </a:solidFill>
          </p:spPr>
          <p:txBody>
            <a:bodyPr/>
            <a:lstStyle/>
            <a:p>
              <a:endParaRPr/>
            </a:p>
          </p:txBody>
        </p:sp>
        <p:sp>
          <p:nvSpPr>
            <p:cNvPr id="49" name="rc46"/>
            <p:cNvSpPr/>
            <p:nvPr/>
          </p:nvSpPr>
          <p:spPr>
            <a:xfrm>
              <a:off x="7436422" y="3709622"/>
              <a:ext cx="1404816" cy="1782002"/>
            </a:xfrm>
            <a:prstGeom prst="rect">
              <a:avLst/>
            </a:prstGeom>
            <a:solidFill>
              <a:srgbClr val="000000">
                <a:alpha val="392"/>
              </a:srgbClr>
            </a:solidFill>
          </p:spPr>
          <p:txBody>
            <a:bodyPr/>
            <a:lstStyle/>
            <a:p>
              <a:endParaRPr/>
            </a:p>
          </p:txBody>
        </p:sp>
        <p:sp>
          <p:nvSpPr>
            <p:cNvPr id="50" name="rc47"/>
            <p:cNvSpPr/>
            <p:nvPr/>
          </p:nvSpPr>
          <p:spPr>
            <a:xfrm>
              <a:off x="7436422" y="3709622"/>
              <a:ext cx="1404816" cy="1782002"/>
            </a:xfrm>
            <a:prstGeom prst="rect">
              <a:avLst/>
            </a:prstGeom>
            <a:solidFill>
              <a:srgbClr val="000000">
                <a:alpha val="392"/>
              </a:srgbClr>
            </a:solidFill>
          </p:spPr>
          <p:txBody>
            <a:bodyPr/>
            <a:lstStyle/>
            <a:p>
              <a:endParaRPr/>
            </a:p>
          </p:txBody>
        </p:sp>
        <p:sp>
          <p:nvSpPr>
            <p:cNvPr id="51" name="rc48"/>
            <p:cNvSpPr/>
            <p:nvPr/>
          </p:nvSpPr>
          <p:spPr>
            <a:xfrm>
              <a:off x="7436422" y="3709622"/>
              <a:ext cx="1404816" cy="1782002"/>
            </a:xfrm>
            <a:prstGeom prst="rect">
              <a:avLst/>
            </a:prstGeom>
            <a:solidFill>
              <a:srgbClr val="000000">
                <a:alpha val="392"/>
              </a:srgbClr>
            </a:solidFill>
          </p:spPr>
          <p:txBody>
            <a:bodyPr/>
            <a:lstStyle/>
            <a:p>
              <a:endParaRPr/>
            </a:p>
          </p:txBody>
        </p:sp>
        <p:sp>
          <p:nvSpPr>
            <p:cNvPr id="52" name="rc49"/>
            <p:cNvSpPr/>
            <p:nvPr/>
          </p:nvSpPr>
          <p:spPr>
            <a:xfrm>
              <a:off x="7436422" y="3709622"/>
              <a:ext cx="1404816" cy="1782002"/>
            </a:xfrm>
            <a:prstGeom prst="rect">
              <a:avLst/>
            </a:prstGeom>
            <a:solidFill>
              <a:srgbClr val="000000">
                <a:alpha val="392"/>
              </a:srgbClr>
            </a:solidFill>
          </p:spPr>
          <p:txBody>
            <a:bodyPr/>
            <a:lstStyle/>
            <a:p>
              <a:endParaRPr/>
            </a:p>
          </p:txBody>
        </p:sp>
        <p:sp>
          <p:nvSpPr>
            <p:cNvPr id="53" name="rc50"/>
            <p:cNvSpPr/>
            <p:nvPr/>
          </p:nvSpPr>
          <p:spPr>
            <a:xfrm>
              <a:off x="7436422" y="3709622"/>
              <a:ext cx="1404816" cy="1782002"/>
            </a:xfrm>
            <a:prstGeom prst="rect">
              <a:avLst/>
            </a:prstGeom>
            <a:solidFill>
              <a:srgbClr val="000000">
                <a:alpha val="392"/>
              </a:srgbClr>
            </a:solidFill>
          </p:spPr>
          <p:txBody>
            <a:bodyPr/>
            <a:lstStyle/>
            <a:p>
              <a:endParaRPr/>
            </a:p>
          </p:txBody>
        </p:sp>
        <p:sp>
          <p:nvSpPr>
            <p:cNvPr id="54" name="rc51"/>
            <p:cNvSpPr/>
            <p:nvPr/>
          </p:nvSpPr>
          <p:spPr>
            <a:xfrm>
              <a:off x="7436422" y="3709622"/>
              <a:ext cx="1404816" cy="1782002"/>
            </a:xfrm>
            <a:prstGeom prst="rect">
              <a:avLst/>
            </a:prstGeom>
            <a:solidFill>
              <a:srgbClr val="000000">
                <a:alpha val="392"/>
              </a:srgbClr>
            </a:solidFill>
          </p:spPr>
          <p:txBody>
            <a:bodyPr/>
            <a:lstStyle/>
            <a:p>
              <a:endParaRPr/>
            </a:p>
          </p:txBody>
        </p:sp>
        <p:sp>
          <p:nvSpPr>
            <p:cNvPr id="55" name="rc52"/>
            <p:cNvSpPr/>
            <p:nvPr/>
          </p:nvSpPr>
          <p:spPr>
            <a:xfrm>
              <a:off x="7436422" y="3709622"/>
              <a:ext cx="1404816" cy="1782002"/>
            </a:xfrm>
            <a:prstGeom prst="rect">
              <a:avLst/>
            </a:prstGeom>
            <a:solidFill>
              <a:srgbClr val="000000">
                <a:alpha val="392"/>
              </a:srgbClr>
            </a:solidFill>
          </p:spPr>
          <p:txBody>
            <a:bodyPr/>
            <a:lstStyle/>
            <a:p>
              <a:endParaRPr/>
            </a:p>
          </p:txBody>
        </p:sp>
        <p:sp>
          <p:nvSpPr>
            <p:cNvPr id="56" name="rc53"/>
            <p:cNvSpPr/>
            <p:nvPr/>
          </p:nvSpPr>
          <p:spPr>
            <a:xfrm>
              <a:off x="7436422" y="3709622"/>
              <a:ext cx="1404816" cy="1782002"/>
            </a:xfrm>
            <a:prstGeom prst="rect">
              <a:avLst/>
            </a:prstGeom>
            <a:solidFill>
              <a:srgbClr val="000000">
                <a:alpha val="392"/>
              </a:srgbClr>
            </a:solidFill>
          </p:spPr>
          <p:txBody>
            <a:bodyPr/>
            <a:lstStyle/>
            <a:p>
              <a:endParaRPr/>
            </a:p>
          </p:txBody>
        </p:sp>
        <p:sp>
          <p:nvSpPr>
            <p:cNvPr id="57" name="rc54"/>
            <p:cNvSpPr/>
            <p:nvPr/>
          </p:nvSpPr>
          <p:spPr>
            <a:xfrm>
              <a:off x="7436422" y="3709622"/>
              <a:ext cx="1404816" cy="1782002"/>
            </a:xfrm>
            <a:prstGeom prst="rect">
              <a:avLst/>
            </a:prstGeom>
            <a:solidFill>
              <a:srgbClr val="000000">
                <a:alpha val="392"/>
              </a:srgbClr>
            </a:solidFill>
          </p:spPr>
          <p:txBody>
            <a:bodyPr/>
            <a:lstStyle/>
            <a:p>
              <a:endParaRPr/>
            </a:p>
          </p:txBody>
        </p:sp>
        <p:sp>
          <p:nvSpPr>
            <p:cNvPr id="58" name="rc55"/>
            <p:cNvSpPr/>
            <p:nvPr/>
          </p:nvSpPr>
          <p:spPr>
            <a:xfrm>
              <a:off x="7436422" y="3709622"/>
              <a:ext cx="1404816" cy="1782002"/>
            </a:xfrm>
            <a:prstGeom prst="rect">
              <a:avLst/>
            </a:prstGeom>
            <a:solidFill>
              <a:srgbClr val="000000">
                <a:alpha val="392"/>
              </a:srgbClr>
            </a:solidFill>
          </p:spPr>
          <p:txBody>
            <a:bodyPr/>
            <a:lstStyle/>
            <a:p>
              <a:endParaRPr/>
            </a:p>
          </p:txBody>
        </p:sp>
        <p:sp>
          <p:nvSpPr>
            <p:cNvPr id="59" name="rc56"/>
            <p:cNvSpPr/>
            <p:nvPr/>
          </p:nvSpPr>
          <p:spPr>
            <a:xfrm>
              <a:off x="7436422" y="3709622"/>
              <a:ext cx="1404816" cy="1782002"/>
            </a:xfrm>
            <a:prstGeom prst="rect">
              <a:avLst/>
            </a:prstGeom>
            <a:solidFill>
              <a:srgbClr val="000000">
                <a:alpha val="392"/>
              </a:srgbClr>
            </a:solidFill>
          </p:spPr>
          <p:txBody>
            <a:bodyPr/>
            <a:lstStyle/>
            <a:p>
              <a:endParaRPr/>
            </a:p>
          </p:txBody>
        </p:sp>
        <p:sp>
          <p:nvSpPr>
            <p:cNvPr id="60" name="rc57"/>
            <p:cNvSpPr/>
            <p:nvPr/>
          </p:nvSpPr>
          <p:spPr>
            <a:xfrm>
              <a:off x="7436422" y="3709622"/>
              <a:ext cx="1404816" cy="1782002"/>
            </a:xfrm>
            <a:prstGeom prst="rect">
              <a:avLst/>
            </a:prstGeom>
            <a:solidFill>
              <a:srgbClr val="000000">
                <a:alpha val="392"/>
              </a:srgbClr>
            </a:solidFill>
          </p:spPr>
          <p:txBody>
            <a:bodyPr/>
            <a:lstStyle/>
            <a:p>
              <a:endParaRPr/>
            </a:p>
          </p:txBody>
        </p:sp>
        <p:sp>
          <p:nvSpPr>
            <p:cNvPr id="61" name="rc58"/>
            <p:cNvSpPr/>
            <p:nvPr/>
          </p:nvSpPr>
          <p:spPr>
            <a:xfrm>
              <a:off x="7436422" y="3709622"/>
              <a:ext cx="1404816" cy="1782002"/>
            </a:xfrm>
            <a:prstGeom prst="rect">
              <a:avLst/>
            </a:prstGeom>
            <a:solidFill>
              <a:srgbClr val="000000">
                <a:alpha val="392"/>
              </a:srgbClr>
            </a:solidFill>
          </p:spPr>
          <p:txBody>
            <a:bodyPr/>
            <a:lstStyle/>
            <a:p>
              <a:endParaRPr/>
            </a:p>
          </p:txBody>
        </p:sp>
        <p:sp>
          <p:nvSpPr>
            <p:cNvPr id="62" name="rc59"/>
            <p:cNvSpPr/>
            <p:nvPr/>
          </p:nvSpPr>
          <p:spPr>
            <a:xfrm>
              <a:off x="7436422" y="3709622"/>
              <a:ext cx="1404816" cy="1782002"/>
            </a:xfrm>
            <a:prstGeom prst="rect">
              <a:avLst/>
            </a:prstGeom>
            <a:solidFill>
              <a:srgbClr val="000000">
                <a:alpha val="392"/>
              </a:srgbClr>
            </a:solidFill>
          </p:spPr>
          <p:txBody>
            <a:bodyPr/>
            <a:lstStyle/>
            <a:p>
              <a:endParaRPr/>
            </a:p>
          </p:txBody>
        </p:sp>
        <p:sp>
          <p:nvSpPr>
            <p:cNvPr id="63" name="rc60"/>
            <p:cNvSpPr/>
            <p:nvPr/>
          </p:nvSpPr>
          <p:spPr>
            <a:xfrm>
              <a:off x="7436422" y="3709622"/>
              <a:ext cx="1404816" cy="1782002"/>
            </a:xfrm>
            <a:prstGeom prst="rect">
              <a:avLst/>
            </a:prstGeom>
            <a:solidFill>
              <a:srgbClr val="000000">
                <a:alpha val="392"/>
              </a:srgbClr>
            </a:solidFill>
          </p:spPr>
          <p:txBody>
            <a:bodyPr/>
            <a:lstStyle/>
            <a:p>
              <a:endParaRPr/>
            </a:p>
          </p:txBody>
        </p:sp>
        <p:sp>
          <p:nvSpPr>
            <p:cNvPr id="64" name="pg61"/>
            <p:cNvSpPr/>
            <p:nvPr/>
          </p:nvSpPr>
          <p:spPr>
            <a:xfrm>
              <a:off x="4668150" y="5032678"/>
              <a:ext cx="1790366" cy="200212"/>
            </a:xfrm>
            <a:custGeom>
              <a:avLst/>
              <a:gdLst/>
              <a:ahLst/>
              <a:cxnLst/>
              <a:rect l="0" t="0" r="0" b="0"/>
              <a:pathLst>
                <a:path w="1790366" h="200212">
                  <a:moveTo>
                    <a:pt x="27432" y="200212"/>
                  </a:moveTo>
                  <a:lnTo>
                    <a:pt x="1762934" y="200212"/>
                  </a:lnTo>
                  <a:lnTo>
                    <a:pt x="1761830" y="200190"/>
                  </a:lnTo>
                  <a:lnTo>
                    <a:pt x="1766241" y="200012"/>
                  </a:lnTo>
                  <a:lnTo>
                    <a:pt x="1770566" y="199129"/>
                  </a:lnTo>
                  <a:lnTo>
                    <a:pt x="1774694" y="197563"/>
                  </a:lnTo>
                  <a:lnTo>
                    <a:pt x="1778517" y="195356"/>
                  </a:lnTo>
                  <a:lnTo>
                    <a:pt x="1781937" y="192564"/>
                  </a:lnTo>
                  <a:lnTo>
                    <a:pt x="1784864" y="189260"/>
                  </a:lnTo>
                  <a:lnTo>
                    <a:pt x="1787224" y="185528"/>
                  </a:lnTo>
                  <a:lnTo>
                    <a:pt x="1788954" y="181467"/>
                  </a:lnTo>
                  <a:lnTo>
                    <a:pt x="1790011" y="177180"/>
                  </a:lnTo>
                  <a:lnTo>
                    <a:pt x="1790366" y="172780"/>
                  </a:lnTo>
                  <a:lnTo>
                    <a:pt x="1790366" y="27432"/>
                  </a:lnTo>
                  <a:lnTo>
                    <a:pt x="1790011" y="23031"/>
                  </a:lnTo>
                  <a:lnTo>
                    <a:pt x="1788954" y="18745"/>
                  </a:lnTo>
                  <a:lnTo>
                    <a:pt x="1787224" y="14683"/>
                  </a:lnTo>
                  <a:lnTo>
                    <a:pt x="1784864" y="10952"/>
                  </a:lnTo>
                  <a:lnTo>
                    <a:pt x="1781937" y="7647"/>
                  </a:lnTo>
                  <a:lnTo>
                    <a:pt x="1778517" y="4855"/>
                  </a:lnTo>
                  <a:lnTo>
                    <a:pt x="1774694" y="2648"/>
                  </a:lnTo>
                  <a:lnTo>
                    <a:pt x="1770566" y="1083"/>
                  </a:lnTo>
                  <a:lnTo>
                    <a:pt x="1766241" y="200"/>
                  </a:lnTo>
                  <a:lnTo>
                    <a:pt x="1762934"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172780"/>
                  </a:lnTo>
                  <a:lnTo>
                    <a:pt x="88" y="170573"/>
                  </a:lnTo>
                  <a:lnTo>
                    <a:pt x="88" y="174987"/>
                  </a:lnTo>
                  <a:lnTo>
                    <a:pt x="797" y="179345"/>
                  </a:lnTo>
                  <a:lnTo>
                    <a:pt x="2195" y="183532"/>
                  </a:lnTo>
                  <a:lnTo>
                    <a:pt x="4246" y="187441"/>
                  </a:lnTo>
                  <a:lnTo>
                    <a:pt x="6898" y="190971"/>
                  </a:lnTo>
                  <a:lnTo>
                    <a:pt x="10082" y="194029"/>
                  </a:lnTo>
                  <a:lnTo>
                    <a:pt x="13715" y="196537"/>
                  </a:lnTo>
                  <a:lnTo>
                    <a:pt x="17704" y="198429"/>
                  </a:lnTo>
                  <a:lnTo>
                    <a:pt x="21944" y="199658"/>
                  </a:lnTo>
                  <a:lnTo>
                    <a:pt x="26327" y="200190"/>
                  </a:lnTo>
                  <a:close/>
                </a:path>
              </a:pathLst>
            </a:custGeom>
            <a:solidFill>
              <a:srgbClr val="FFFFFF">
                <a:alpha val="100000"/>
              </a:srgbClr>
            </a:solidFill>
          </p:spPr>
          <p:txBody>
            <a:bodyPr/>
            <a:lstStyle/>
            <a:p>
              <a:endParaRPr/>
            </a:p>
          </p:txBody>
        </p:sp>
        <p:sp>
          <p:nvSpPr>
            <p:cNvPr id="65" name="tx62"/>
            <p:cNvSpPr/>
            <p:nvPr/>
          </p:nvSpPr>
          <p:spPr>
            <a:xfrm>
              <a:off x="4686438" y="5045497"/>
              <a:ext cx="1753790" cy="16910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Indexation freeze</a:t>
              </a:r>
            </a:p>
          </p:txBody>
        </p:sp>
        <p:sp>
          <p:nvSpPr>
            <p:cNvPr id="66" name="pg63"/>
            <p:cNvSpPr/>
            <p:nvPr/>
          </p:nvSpPr>
          <p:spPr>
            <a:xfrm>
              <a:off x="4668150" y="5032678"/>
              <a:ext cx="1790366" cy="200212"/>
            </a:xfrm>
            <a:custGeom>
              <a:avLst/>
              <a:gdLst/>
              <a:ahLst/>
              <a:cxnLst/>
              <a:rect l="0" t="0" r="0" b="0"/>
              <a:pathLst>
                <a:path w="1790366" h="200212">
                  <a:moveTo>
                    <a:pt x="27432" y="200212"/>
                  </a:moveTo>
                  <a:lnTo>
                    <a:pt x="1762934" y="200212"/>
                  </a:lnTo>
                  <a:lnTo>
                    <a:pt x="1761830" y="200190"/>
                  </a:lnTo>
                  <a:lnTo>
                    <a:pt x="1766241" y="200012"/>
                  </a:lnTo>
                  <a:lnTo>
                    <a:pt x="1770566" y="199129"/>
                  </a:lnTo>
                  <a:lnTo>
                    <a:pt x="1774694" y="197563"/>
                  </a:lnTo>
                  <a:lnTo>
                    <a:pt x="1778517" y="195356"/>
                  </a:lnTo>
                  <a:lnTo>
                    <a:pt x="1781937" y="192564"/>
                  </a:lnTo>
                  <a:lnTo>
                    <a:pt x="1784864" y="189260"/>
                  </a:lnTo>
                  <a:lnTo>
                    <a:pt x="1787224" y="185528"/>
                  </a:lnTo>
                  <a:lnTo>
                    <a:pt x="1788954" y="181467"/>
                  </a:lnTo>
                  <a:lnTo>
                    <a:pt x="1790011" y="177180"/>
                  </a:lnTo>
                  <a:lnTo>
                    <a:pt x="1790366" y="172780"/>
                  </a:lnTo>
                  <a:lnTo>
                    <a:pt x="1790366" y="27432"/>
                  </a:lnTo>
                  <a:lnTo>
                    <a:pt x="1790011" y="23031"/>
                  </a:lnTo>
                  <a:lnTo>
                    <a:pt x="1788954" y="18745"/>
                  </a:lnTo>
                  <a:lnTo>
                    <a:pt x="1787224" y="14683"/>
                  </a:lnTo>
                  <a:lnTo>
                    <a:pt x="1784864" y="10952"/>
                  </a:lnTo>
                  <a:lnTo>
                    <a:pt x="1781937" y="7647"/>
                  </a:lnTo>
                  <a:lnTo>
                    <a:pt x="1778517" y="4855"/>
                  </a:lnTo>
                  <a:lnTo>
                    <a:pt x="1774694" y="2648"/>
                  </a:lnTo>
                  <a:lnTo>
                    <a:pt x="1770566" y="1083"/>
                  </a:lnTo>
                  <a:lnTo>
                    <a:pt x="1766241" y="200"/>
                  </a:lnTo>
                  <a:lnTo>
                    <a:pt x="1762934"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172780"/>
                  </a:lnTo>
                  <a:lnTo>
                    <a:pt x="88" y="170573"/>
                  </a:lnTo>
                  <a:lnTo>
                    <a:pt x="88" y="174987"/>
                  </a:lnTo>
                  <a:lnTo>
                    <a:pt x="797" y="179345"/>
                  </a:lnTo>
                  <a:lnTo>
                    <a:pt x="2195" y="183532"/>
                  </a:lnTo>
                  <a:lnTo>
                    <a:pt x="4246" y="187441"/>
                  </a:lnTo>
                  <a:lnTo>
                    <a:pt x="6898" y="190971"/>
                  </a:lnTo>
                  <a:lnTo>
                    <a:pt x="10082" y="194029"/>
                  </a:lnTo>
                  <a:lnTo>
                    <a:pt x="13715" y="196537"/>
                  </a:lnTo>
                  <a:lnTo>
                    <a:pt x="17704" y="198429"/>
                  </a:lnTo>
                  <a:lnTo>
                    <a:pt x="21944" y="199658"/>
                  </a:lnTo>
                  <a:lnTo>
                    <a:pt x="26327" y="200190"/>
                  </a:lnTo>
                  <a:close/>
                </a:path>
              </a:pathLst>
            </a:custGeom>
            <a:solidFill>
              <a:srgbClr val="FFFFFF">
                <a:alpha val="100000"/>
              </a:srgbClr>
            </a:solidFill>
          </p:spPr>
          <p:txBody>
            <a:bodyPr/>
            <a:lstStyle/>
            <a:p>
              <a:endParaRPr/>
            </a:p>
          </p:txBody>
        </p:sp>
        <p:sp>
          <p:nvSpPr>
            <p:cNvPr id="67" name="tx64"/>
            <p:cNvSpPr/>
            <p:nvPr/>
          </p:nvSpPr>
          <p:spPr>
            <a:xfrm>
              <a:off x="4686438" y="5045497"/>
              <a:ext cx="1753790" cy="16910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Indexation freeze</a:t>
              </a:r>
            </a:p>
          </p:txBody>
        </p:sp>
        <p:sp>
          <p:nvSpPr>
            <p:cNvPr id="68" name="pl6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69" name="pg6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70" name="pl6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71" name="pg6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72" name="pl6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73" name="pg7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74" name="pl7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75" name="pg7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76" name="pl7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77" name="pg7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78" name="pl7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79" name="pg7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80" name="pl7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81" name="pg7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82" name="pl7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83" name="pg8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84" name="pl8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85" name="pg8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86" name="pl8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87" name="pg8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88" name="pl8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89" name="pg8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90" name="pl8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91" name="pg8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92" name="pl8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93" name="pg9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94" name="pl9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95" name="pg9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96" name="pl9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97" name="pg9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98" name="pl9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99" name="pg9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00" name="pl9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01" name="pg9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02" name="pl9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03" name="pg10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04" name="pl10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05" name="pg10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06" name="pl10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07" name="pg10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08" name="pl10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09" name="pg10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10" name="pl10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11" name="pg10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12" name="pl10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13" name="pg11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14" name="pl11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15" name="pg11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16" name="pl11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17" name="pg11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18" name="pl11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19" name="pg11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20" name="pl11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21" name="pg11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22" name="pl11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23" name="pg12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24" name="pl12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25" name="pg12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26" name="pl12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27" name="pg12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28" name="pl12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29" name="pg12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30" name="pl12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31" name="pg12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32" name="pl12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33" name="pg13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34" name="pl13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35" name="pg13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36" name="pl13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37" name="pg13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38" name="pl13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39" name="pg13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40" name="pl13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41" name="pg13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42" name="pl13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43" name="pg14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44" name="pl14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45" name="pg14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46" name="pl143"/>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47" name="pg144"/>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48" name="pl145"/>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49" name="pg146"/>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50" name="pl147"/>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51" name="pg148"/>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52" name="pl149"/>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53" name="pg150"/>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54" name="pl151"/>
            <p:cNvSpPr/>
            <p:nvPr/>
          </p:nvSpPr>
          <p:spPr>
            <a:xfrm>
              <a:off x="6031605" y="3913428"/>
              <a:ext cx="1311161" cy="1045162"/>
            </a:xfrm>
            <a:custGeom>
              <a:avLst/>
              <a:gdLst/>
              <a:ahLst/>
              <a:cxnLst/>
              <a:rect l="0" t="0" r="0" b="0"/>
              <a:pathLst>
                <a:path w="1311161" h="1045162">
                  <a:moveTo>
                    <a:pt x="0" y="1045162"/>
                  </a:moveTo>
                  <a:lnTo>
                    <a:pt x="2072" y="1044420"/>
                  </a:lnTo>
                  <a:lnTo>
                    <a:pt x="14325" y="1040030"/>
                  </a:lnTo>
                  <a:lnTo>
                    <a:pt x="40271" y="1030735"/>
                  </a:lnTo>
                  <a:lnTo>
                    <a:pt x="76278" y="1017836"/>
                  </a:lnTo>
                  <a:lnTo>
                    <a:pt x="115269" y="1003868"/>
                  </a:lnTo>
                  <a:lnTo>
                    <a:pt x="152229" y="990541"/>
                  </a:lnTo>
                  <a:lnTo>
                    <a:pt x="186278" y="977933"/>
                  </a:lnTo>
                  <a:lnTo>
                    <a:pt x="217791" y="965751"/>
                  </a:lnTo>
                  <a:lnTo>
                    <a:pt x="247781" y="953531"/>
                  </a:lnTo>
                  <a:lnTo>
                    <a:pt x="268249" y="944798"/>
                  </a:lnTo>
                  <a:lnTo>
                    <a:pt x="297485" y="931784"/>
                  </a:lnTo>
                  <a:lnTo>
                    <a:pt x="325837" y="918564"/>
                  </a:lnTo>
                  <a:lnTo>
                    <a:pt x="352588" y="905557"/>
                  </a:lnTo>
                  <a:lnTo>
                    <a:pt x="377418" y="893059"/>
                  </a:lnTo>
                  <a:lnTo>
                    <a:pt x="400893" y="881002"/>
                  </a:lnTo>
                  <a:lnTo>
                    <a:pt x="424590" y="868714"/>
                  </a:lnTo>
                  <a:lnTo>
                    <a:pt x="449666" y="855380"/>
                  </a:lnTo>
                  <a:lnTo>
                    <a:pt x="476204" y="840761"/>
                  </a:lnTo>
                  <a:lnTo>
                    <a:pt x="503622" y="825054"/>
                  </a:lnTo>
                  <a:lnTo>
                    <a:pt x="522613" y="813796"/>
                  </a:lnTo>
                  <a:lnTo>
                    <a:pt x="549888" y="797057"/>
                  </a:lnTo>
                  <a:lnTo>
                    <a:pt x="576261" y="780231"/>
                  </a:lnTo>
                  <a:lnTo>
                    <a:pt x="601074" y="763827"/>
                  </a:lnTo>
                  <a:lnTo>
                    <a:pt x="624049" y="748179"/>
                  </a:lnTo>
                  <a:lnTo>
                    <a:pt x="645739" y="733146"/>
                  </a:lnTo>
                  <a:lnTo>
                    <a:pt x="667619" y="717855"/>
                  </a:lnTo>
                  <a:lnTo>
                    <a:pt x="690728" y="701346"/>
                  </a:lnTo>
                  <a:lnTo>
                    <a:pt x="715118" y="683371"/>
                  </a:lnTo>
                  <a:lnTo>
                    <a:pt x="740238" y="664202"/>
                  </a:lnTo>
                  <a:lnTo>
                    <a:pt x="757587" y="650549"/>
                  </a:lnTo>
                  <a:lnTo>
                    <a:pt x="782431" y="630376"/>
                  </a:lnTo>
                  <a:lnTo>
                    <a:pt x="806368" y="610235"/>
                  </a:lnTo>
                  <a:lnTo>
                    <a:pt x="828813" y="590717"/>
                  </a:lnTo>
                  <a:lnTo>
                    <a:pt x="849536" y="572189"/>
                  </a:lnTo>
                  <a:lnTo>
                    <a:pt x="869067" y="554440"/>
                  </a:lnTo>
                  <a:lnTo>
                    <a:pt x="888751" y="536410"/>
                  </a:lnTo>
                  <a:lnTo>
                    <a:pt x="909494" y="517011"/>
                  </a:lnTo>
                  <a:lnTo>
                    <a:pt x="931314" y="495992"/>
                  </a:lnTo>
                  <a:lnTo>
                    <a:pt x="953702" y="473692"/>
                  </a:lnTo>
                  <a:lnTo>
                    <a:pt x="969110" y="457881"/>
                  </a:lnTo>
                  <a:lnTo>
                    <a:pt x="991091" y="434623"/>
                  </a:lnTo>
                  <a:lnTo>
                    <a:pt x="1012179" y="411515"/>
                  </a:lnTo>
                  <a:lnTo>
                    <a:pt x="1031869" y="389220"/>
                  </a:lnTo>
                  <a:lnTo>
                    <a:pt x="1049982" y="368133"/>
                  </a:lnTo>
                  <a:lnTo>
                    <a:pt x="1067014" y="347975"/>
                  </a:lnTo>
                  <a:lnTo>
                    <a:pt x="1084162" y="327518"/>
                  </a:lnTo>
                  <a:lnTo>
                    <a:pt x="1102180" y="305565"/>
                  </a:lnTo>
                  <a:lnTo>
                    <a:pt x="1121054" y="281864"/>
                  </a:lnTo>
                  <a:lnTo>
                    <a:pt x="1140322" y="256820"/>
                  </a:lnTo>
                  <a:lnTo>
                    <a:pt x="1153522" y="239123"/>
                  </a:lnTo>
                  <a:lnTo>
                    <a:pt x="1172308" y="213092"/>
                  </a:lnTo>
                  <a:lnTo>
                    <a:pt x="1190919" y="186233"/>
                  </a:lnTo>
                  <a:lnTo>
                    <a:pt x="1210059" y="157575"/>
                  </a:lnTo>
                  <a:lnTo>
                    <a:pt x="1230333" y="126370"/>
                  </a:lnTo>
                  <a:lnTo>
                    <a:pt x="1251993" y="92551"/>
                  </a:lnTo>
                  <a:lnTo>
                    <a:pt x="1274204" y="57808"/>
                  </a:lnTo>
                  <a:lnTo>
                    <a:pt x="1293442" y="27716"/>
                  </a:lnTo>
                  <a:lnTo>
                    <a:pt x="1305940" y="8167"/>
                  </a:lnTo>
                  <a:lnTo>
                    <a:pt x="1310749" y="644"/>
                  </a:lnTo>
                  <a:lnTo>
                    <a:pt x="1311161" y="0"/>
                  </a:lnTo>
                </a:path>
              </a:pathLst>
            </a:custGeom>
            <a:ln w="32521" cap="flat">
              <a:solidFill>
                <a:srgbClr val="D9D9D9">
                  <a:alpha val="100000"/>
                </a:srgbClr>
              </a:solidFill>
              <a:prstDash val="solid"/>
              <a:round/>
            </a:ln>
          </p:spPr>
          <p:txBody>
            <a:bodyPr/>
            <a:lstStyle/>
            <a:p>
              <a:endParaRPr/>
            </a:p>
          </p:txBody>
        </p:sp>
        <p:sp>
          <p:nvSpPr>
            <p:cNvPr id="155" name="pg152"/>
            <p:cNvSpPr/>
            <p:nvPr/>
          </p:nvSpPr>
          <p:spPr>
            <a:xfrm>
              <a:off x="7270135" y="3913428"/>
              <a:ext cx="72632" cy="89241"/>
            </a:xfrm>
            <a:custGeom>
              <a:avLst/>
              <a:gdLst/>
              <a:ahLst/>
              <a:cxnLst/>
              <a:rect l="0" t="0" r="0" b="0"/>
              <a:pathLst>
                <a:path w="72632" h="89241">
                  <a:moveTo>
                    <a:pt x="52699" y="89241"/>
                  </a:moveTo>
                  <a:lnTo>
                    <a:pt x="72632" y="0"/>
                  </a:lnTo>
                  <a:lnTo>
                    <a:pt x="0" y="55550"/>
                  </a:lnTo>
                  <a:close/>
                </a:path>
              </a:pathLst>
            </a:custGeom>
            <a:solidFill>
              <a:srgbClr val="D9D9D9">
                <a:alpha val="100000"/>
              </a:srgbClr>
            </a:solidFill>
            <a:ln w="32521" cap="flat">
              <a:solidFill>
                <a:srgbClr val="D9D9D9">
                  <a:alpha val="100000"/>
                </a:srgbClr>
              </a:solidFill>
              <a:prstDash val="solid"/>
              <a:round/>
            </a:ln>
          </p:spPr>
          <p:txBody>
            <a:bodyPr/>
            <a:lstStyle/>
            <a:p>
              <a:endParaRPr/>
            </a:p>
          </p:txBody>
        </p:sp>
        <p:sp>
          <p:nvSpPr>
            <p:cNvPr id="156" name="tx153"/>
            <p:cNvSpPr/>
            <p:nvPr/>
          </p:nvSpPr>
          <p:spPr>
            <a:xfrm>
              <a:off x="373303" y="4315571"/>
              <a:ext cx="381409"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$2b</a:t>
              </a:r>
            </a:p>
          </p:txBody>
        </p:sp>
        <p:sp>
          <p:nvSpPr>
            <p:cNvPr id="157" name="tx154"/>
            <p:cNvSpPr/>
            <p:nvPr/>
          </p:nvSpPr>
          <p:spPr>
            <a:xfrm>
              <a:off x="373303" y="2573633"/>
              <a:ext cx="381409"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$3b</a:t>
              </a:r>
            </a:p>
          </p:txBody>
        </p:sp>
        <p:sp>
          <p:nvSpPr>
            <p:cNvPr id="158" name="pl155"/>
            <p:cNvSpPr/>
            <p:nvPr/>
          </p:nvSpPr>
          <p:spPr>
            <a:xfrm>
              <a:off x="857198" y="5491624"/>
              <a:ext cx="10817086" cy="0"/>
            </a:xfrm>
            <a:custGeom>
              <a:avLst/>
              <a:gdLst/>
              <a:ahLst/>
              <a:cxnLst/>
              <a:rect l="0" t="0" r="0" b="0"/>
              <a:pathLst>
                <a:path w="10817086">
                  <a:moveTo>
                    <a:pt x="0" y="0"/>
                  </a:moveTo>
                  <a:lnTo>
                    <a:pt x="10817086" y="0"/>
                  </a:lnTo>
                </a:path>
              </a:pathLst>
            </a:custGeom>
            <a:ln w="9525" cap="flat">
              <a:solidFill>
                <a:srgbClr val="000000">
                  <a:alpha val="100000"/>
                </a:srgbClr>
              </a:solidFill>
              <a:prstDash val="solid"/>
              <a:round/>
            </a:ln>
          </p:spPr>
          <p:txBody>
            <a:bodyPr/>
            <a:lstStyle/>
            <a:p>
              <a:endParaRPr/>
            </a:p>
          </p:txBody>
        </p:sp>
        <p:sp>
          <p:nvSpPr>
            <p:cNvPr id="159" name="pl156"/>
            <p:cNvSpPr/>
            <p:nvPr/>
          </p:nvSpPr>
          <p:spPr>
            <a:xfrm>
              <a:off x="880612"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60" name="pl157"/>
            <p:cNvSpPr/>
            <p:nvPr/>
          </p:nvSpPr>
          <p:spPr>
            <a:xfrm>
              <a:off x="3221973"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61" name="pl158"/>
            <p:cNvSpPr/>
            <p:nvPr/>
          </p:nvSpPr>
          <p:spPr>
            <a:xfrm>
              <a:off x="5563333"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62" name="pl159"/>
            <p:cNvSpPr/>
            <p:nvPr/>
          </p:nvSpPr>
          <p:spPr>
            <a:xfrm>
              <a:off x="7904694"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63" name="pl160"/>
            <p:cNvSpPr/>
            <p:nvPr/>
          </p:nvSpPr>
          <p:spPr>
            <a:xfrm>
              <a:off x="10246054"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64" name="tx161"/>
            <p:cNvSpPr/>
            <p:nvPr/>
          </p:nvSpPr>
          <p:spPr>
            <a:xfrm>
              <a:off x="626339"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2000</a:t>
              </a:r>
            </a:p>
          </p:txBody>
        </p:sp>
        <p:sp>
          <p:nvSpPr>
            <p:cNvPr id="165" name="tx162"/>
            <p:cNvSpPr/>
            <p:nvPr/>
          </p:nvSpPr>
          <p:spPr>
            <a:xfrm>
              <a:off x="2967700"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2005</a:t>
              </a:r>
            </a:p>
          </p:txBody>
        </p:sp>
        <p:sp>
          <p:nvSpPr>
            <p:cNvPr id="166" name="tx163"/>
            <p:cNvSpPr/>
            <p:nvPr/>
          </p:nvSpPr>
          <p:spPr>
            <a:xfrm>
              <a:off x="5309060"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2010</a:t>
              </a:r>
            </a:p>
          </p:txBody>
        </p:sp>
        <p:sp>
          <p:nvSpPr>
            <p:cNvPr id="167" name="tx164"/>
            <p:cNvSpPr/>
            <p:nvPr/>
          </p:nvSpPr>
          <p:spPr>
            <a:xfrm>
              <a:off x="7650421"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2015</a:t>
              </a:r>
            </a:p>
          </p:txBody>
        </p:sp>
        <p:sp>
          <p:nvSpPr>
            <p:cNvPr id="168" name="tx165"/>
            <p:cNvSpPr/>
            <p:nvPr/>
          </p:nvSpPr>
          <p:spPr>
            <a:xfrm>
              <a:off x="9991782"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2020</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t>Maintenance expenditure on roads has grown more slowly than road use</a:t>
            </a:r>
          </a:p>
        </p:txBody>
      </p:sp>
      <p:sp>
        <p:nvSpPr>
          <p:cNvPr id="3" name="Content Placeholder 2"/>
          <p:cNvSpPr>
            <a:spLocks noGrp="1"/>
          </p:cNvSpPr>
          <p:nvPr>
            <p:ph type="body" sz="quarter" idx="10" hasCustomPrompt="1"/>
          </p:nvPr>
        </p:nvSpPr>
        <p:spPr>
          <a:xfrm>
            <a:off x="378478" y="1312069"/>
            <a:ext cx="11398531" cy="335156"/>
          </a:xfrm>
        </p:spPr>
        <p:txBody>
          <a:bodyPr/>
          <a:lstStyle/>
          <a:p>
            <a:r>
              <a:rPr lang="en-AU" dirty="0"/>
              <a:t>Growth in road use and maintenance expenditure, indexed relative to 2009</a:t>
            </a:r>
          </a:p>
        </p:txBody>
      </p:sp>
      <p:sp>
        <p:nvSpPr>
          <p:cNvPr id="4" name="Caption Placeholder 1"/>
          <p:cNvSpPr>
            <a:spLocks noGrp="1"/>
          </p:cNvSpPr>
          <p:nvPr>
            <p:ph type="body" sz="quarter" idx="11" hasCustomPrompt="1"/>
          </p:nvPr>
        </p:nvSpPr>
        <p:spPr>
          <a:xfrm>
            <a:off x="371475" y="6239781"/>
            <a:ext cx="10662320" cy="537647"/>
          </a:xfrm>
        </p:spPr>
        <p:txBody>
          <a:bodyPr>
            <a:normAutofit/>
          </a:bodyPr>
          <a:lstStyle/>
          <a:p>
            <a:pPr>
              <a:lnSpc>
                <a:spcPct val="100000"/>
              </a:lnSpc>
            </a:pPr>
            <a:r>
              <a:rPr dirty="0"/>
              <a:t>Notes: Expenditure has been adjusted by the BITRE Road Construction and maintenance Price (RCMP) and CPI</a:t>
            </a:r>
            <a:r>
              <a:rPr lang="en-AU" dirty="0"/>
              <a:t> </a:t>
            </a:r>
          </a:p>
          <a:p>
            <a:pPr>
              <a:lnSpc>
                <a:spcPct val="100000"/>
              </a:lnSpc>
            </a:pPr>
            <a:r>
              <a:rPr dirty="0"/>
              <a:t>Sources: Council reported maintenance and renewal expenditure (NLRDS, IPWEA), BITRE 2022</a:t>
            </a:r>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857198" y="1899602"/>
              <a:ext cx="10817086" cy="3592021"/>
            </a:xfrm>
            <a:prstGeom prst="rect">
              <a:avLst/>
            </a:prstGeom>
            <a:solidFill>
              <a:srgbClr val="FFFFFF">
                <a:alpha val="100000"/>
              </a:srgbClr>
            </a:solidFill>
          </p:spPr>
          <p:txBody>
            <a:bodyPr/>
            <a:lstStyle/>
            <a:p>
              <a:endParaRPr/>
            </a:p>
          </p:txBody>
        </p:sp>
        <p:sp>
          <p:nvSpPr>
            <p:cNvPr id="9" name="pl6"/>
            <p:cNvSpPr/>
            <p:nvPr/>
          </p:nvSpPr>
          <p:spPr>
            <a:xfrm>
              <a:off x="857198" y="4967434"/>
              <a:ext cx="10817086" cy="0"/>
            </a:xfrm>
            <a:custGeom>
              <a:avLst/>
              <a:gdLst/>
              <a:ahLst/>
              <a:cxnLst/>
              <a:rect l="0" t="0" r="0" b="0"/>
              <a:pathLst>
                <a:path w="10817086">
                  <a:moveTo>
                    <a:pt x="0" y="0"/>
                  </a:moveTo>
                  <a:lnTo>
                    <a:pt x="10817086" y="0"/>
                  </a:lnTo>
                  <a:lnTo>
                    <a:pt x="10817086"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857198" y="4251269"/>
              <a:ext cx="10817086" cy="0"/>
            </a:xfrm>
            <a:custGeom>
              <a:avLst/>
              <a:gdLst/>
              <a:ahLst/>
              <a:cxnLst/>
              <a:rect l="0" t="0" r="0" b="0"/>
              <a:pathLst>
                <a:path w="10817086">
                  <a:moveTo>
                    <a:pt x="0" y="0"/>
                  </a:moveTo>
                  <a:lnTo>
                    <a:pt x="10817086" y="0"/>
                  </a:lnTo>
                  <a:lnTo>
                    <a:pt x="10817086"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857198" y="3535105"/>
              <a:ext cx="10817086" cy="0"/>
            </a:xfrm>
            <a:custGeom>
              <a:avLst/>
              <a:gdLst/>
              <a:ahLst/>
              <a:cxnLst/>
              <a:rect l="0" t="0" r="0" b="0"/>
              <a:pathLst>
                <a:path w="10817086">
                  <a:moveTo>
                    <a:pt x="0" y="0"/>
                  </a:moveTo>
                  <a:lnTo>
                    <a:pt x="10817086" y="0"/>
                  </a:lnTo>
                  <a:lnTo>
                    <a:pt x="10817086"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857198" y="2818940"/>
              <a:ext cx="10817086" cy="0"/>
            </a:xfrm>
            <a:custGeom>
              <a:avLst/>
              <a:gdLst/>
              <a:ahLst/>
              <a:cxnLst/>
              <a:rect l="0" t="0" r="0" b="0"/>
              <a:pathLst>
                <a:path w="10817086">
                  <a:moveTo>
                    <a:pt x="0" y="0"/>
                  </a:moveTo>
                  <a:lnTo>
                    <a:pt x="10817086" y="0"/>
                  </a:lnTo>
                  <a:lnTo>
                    <a:pt x="10817086"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857198" y="2102776"/>
              <a:ext cx="10817086" cy="0"/>
            </a:xfrm>
            <a:custGeom>
              <a:avLst/>
              <a:gdLst/>
              <a:ahLst/>
              <a:cxnLst/>
              <a:rect l="0" t="0" r="0" b="0"/>
              <a:pathLst>
                <a:path w="10817086">
                  <a:moveTo>
                    <a:pt x="0" y="0"/>
                  </a:moveTo>
                  <a:lnTo>
                    <a:pt x="10817086" y="0"/>
                  </a:lnTo>
                  <a:lnTo>
                    <a:pt x="10817086" y="0"/>
                  </a:lnTo>
                </a:path>
              </a:pathLst>
            </a:custGeom>
            <a:ln w="4762" cap="flat">
              <a:solidFill>
                <a:srgbClr val="C3C7CB">
                  <a:alpha val="100000"/>
                </a:srgbClr>
              </a:solidFill>
              <a:prstDash val="solid"/>
              <a:round/>
            </a:ln>
          </p:spPr>
          <p:txBody>
            <a:bodyPr/>
            <a:lstStyle/>
            <a:p>
              <a:endParaRPr/>
            </a:p>
          </p:txBody>
        </p:sp>
        <p:sp>
          <p:nvSpPr>
            <p:cNvPr id="14" name="pt11"/>
            <p:cNvSpPr/>
            <p:nvPr/>
          </p:nvSpPr>
          <p:spPr>
            <a:xfrm>
              <a:off x="1290181" y="4908732"/>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15" name="pt12"/>
            <p:cNvSpPr/>
            <p:nvPr/>
          </p:nvSpPr>
          <p:spPr>
            <a:xfrm>
              <a:off x="1290181" y="4908732"/>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16" name="pt13"/>
            <p:cNvSpPr/>
            <p:nvPr/>
          </p:nvSpPr>
          <p:spPr>
            <a:xfrm>
              <a:off x="1290181" y="4908732"/>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17" name="pt14"/>
            <p:cNvSpPr/>
            <p:nvPr/>
          </p:nvSpPr>
          <p:spPr>
            <a:xfrm>
              <a:off x="1968369" y="4626957"/>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18" name="pt15"/>
            <p:cNvSpPr/>
            <p:nvPr/>
          </p:nvSpPr>
          <p:spPr>
            <a:xfrm>
              <a:off x="1968369" y="5056032"/>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19" name="pt16"/>
            <p:cNvSpPr/>
            <p:nvPr/>
          </p:nvSpPr>
          <p:spPr>
            <a:xfrm>
              <a:off x="1968369" y="4808239"/>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20" name="pt17"/>
            <p:cNvSpPr/>
            <p:nvPr/>
          </p:nvSpPr>
          <p:spPr>
            <a:xfrm>
              <a:off x="2646556" y="5209619"/>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21" name="pt18"/>
            <p:cNvSpPr/>
            <p:nvPr/>
          </p:nvSpPr>
          <p:spPr>
            <a:xfrm>
              <a:off x="2646556" y="4266359"/>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22" name="pt19"/>
            <p:cNvSpPr/>
            <p:nvPr/>
          </p:nvSpPr>
          <p:spPr>
            <a:xfrm>
              <a:off x="2646556" y="4653719"/>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23" name="pt20"/>
            <p:cNvSpPr/>
            <p:nvPr/>
          </p:nvSpPr>
          <p:spPr>
            <a:xfrm>
              <a:off x="3324743" y="4897240"/>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24" name="pt21"/>
            <p:cNvSpPr/>
            <p:nvPr/>
          </p:nvSpPr>
          <p:spPr>
            <a:xfrm>
              <a:off x="3324743" y="3644591"/>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25" name="pt22"/>
            <p:cNvSpPr/>
            <p:nvPr/>
          </p:nvSpPr>
          <p:spPr>
            <a:xfrm>
              <a:off x="3324743" y="4527989"/>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26" name="pt23"/>
            <p:cNvSpPr/>
            <p:nvPr/>
          </p:nvSpPr>
          <p:spPr>
            <a:xfrm>
              <a:off x="4002930" y="4046743"/>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27" name="pt24"/>
            <p:cNvSpPr/>
            <p:nvPr/>
          </p:nvSpPr>
          <p:spPr>
            <a:xfrm>
              <a:off x="4002930" y="3671567"/>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28" name="pt25"/>
            <p:cNvSpPr/>
            <p:nvPr/>
          </p:nvSpPr>
          <p:spPr>
            <a:xfrm>
              <a:off x="4002930" y="4223994"/>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29" name="pt26"/>
            <p:cNvSpPr/>
            <p:nvPr/>
          </p:nvSpPr>
          <p:spPr>
            <a:xfrm>
              <a:off x="4681118" y="4438009"/>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30" name="pt27"/>
            <p:cNvSpPr/>
            <p:nvPr/>
          </p:nvSpPr>
          <p:spPr>
            <a:xfrm>
              <a:off x="4681118" y="3544751"/>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31" name="pt28"/>
            <p:cNvSpPr/>
            <p:nvPr/>
          </p:nvSpPr>
          <p:spPr>
            <a:xfrm>
              <a:off x="4681118" y="3988838"/>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32" name="pt29"/>
            <p:cNvSpPr/>
            <p:nvPr/>
          </p:nvSpPr>
          <p:spPr>
            <a:xfrm>
              <a:off x="5359305" y="5334935"/>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33" name="pt30"/>
            <p:cNvSpPr/>
            <p:nvPr/>
          </p:nvSpPr>
          <p:spPr>
            <a:xfrm>
              <a:off x="5359305" y="3417747"/>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34" name="pt31"/>
            <p:cNvSpPr/>
            <p:nvPr/>
          </p:nvSpPr>
          <p:spPr>
            <a:xfrm>
              <a:off x="5359305" y="3816091"/>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35" name="pt32"/>
            <p:cNvSpPr/>
            <p:nvPr/>
          </p:nvSpPr>
          <p:spPr>
            <a:xfrm>
              <a:off x="6037492" y="3864481"/>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36" name="pt33"/>
            <p:cNvSpPr/>
            <p:nvPr/>
          </p:nvSpPr>
          <p:spPr>
            <a:xfrm>
              <a:off x="6037492" y="3236931"/>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37" name="pt34"/>
            <p:cNvSpPr/>
            <p:nvPr/>
          </p:nvSpPr>
          <p:spPr>
            <a:xfrm>
              <a:off x="6037492" y="3727231"/>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38" name="pt35"/>
            <p:cNvSpPr/>
            <p:nvPr/>
          </p:nvSpPr>
          <p:spPr>
            <a:xfrm>
              <a:off x="6715679" y="4370609"/>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39" name="pt36"/>
            <p:cNvSpPr/>
            <p:nvPr/>
          </p:nvSpPr>
          <p:spPr>
            <a:xfrm>
              <a:off x="6715679" y="2945153"/>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40" name="pt37"/>
            <p:cNvSpPr/>
            <p:nvPr/>
          </p:nvSpPr>
          <p:spPr>
            <a:xfrm>
              <a:off x="6715679" y="3658666"/>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41" name="pt38"/>
            <p:cNvSpPr/>
            <p:nvPr/>
          </p:nvSpPr>
          <p:spPr>
            <a:xfrm>
              <a:off x="7393867" y="4357130"/>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42" name="pt39"/>
            <p:cNvSpPr/>
            <p:nvPr/>
          </p:nvSpPr>
          <p:spPr>
            <a:xfrm>
              <a:off x="7393867" y="2499352"/>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43" name="pt40"/>
            <p:cNvSpPr/>
            <p:nvPr/>
          </p:nvSpPr>
          <p:spPr>
            <a:xfrm>
              <a:off x="7393867" y="3623068"/>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44" name="pt41"/>
            <p:cNvSpPr/>
            <p:nvPr/>
          </p:nvSpPr>
          <p:spPr>
            <a:xfrm>
              <a:off x="8072054" y="4758157"/>
              <a:ext cx="117405" cy="117405"/>
            </a:xfrm>
            <a:prstGeom prst="ellipse">
              <a:avLst/>
            </a:prstGeom>
            <a:solidFill>
              <a:srgbClr val="F5B50C">
                <a:alpha val="29803"/>
              </a:srgbClr>
            </a:solidFill>
            <a:ln w="9000" cap="rnd">
              <a:solidFill>
                <a:srgbClr val="F5B50C">
                  <a:alpha val="29803"/>
                </a:srgbClr>
              </a:solidFill>
              <a:prstDash val="solid"/>
              <a:round/>
            </a:ln>
          </p:spPr>
          <p:txBody>
            <a:bodyPr/>
            <a:lstStyle/>
            <a:p>
              <a:endParaRPr/>
            </a:p>
          </p:txBody>
        </p:sp>
        <p:sp>
          <p:nvSpPr>
            <p:cNvPr id="45" name="pt42"/>
            <p:cNvSpPr/>
            <p:nvPr/>
          </p:nvSpPr>
          <p:spPr>
            <a:xfrm>
              <a:off x="8072054" y="2011022"/>
              <a:ext cx="117405" cy="117405"/>
            </a:xfrm>
            <a:prstGeom prst="ellipse">
              <a:avLst/>
            </a:prstGeom>
            <a:solidFill>
              <a:srgbClr val="A1253E">
                <a:alpha val="29803"/>
              </a:srgbClr>
            </a:solidFill>
            <a:ln w="9000" cap="rnd">
              <a:solidFill>
                <a:srgbClr val="A1253E">
                  <a:alpha val="29803"/>
                </a:srgbClr>
              </a:solidFill>
              <a:prstDash val="solid"/>
              <a:round/>
            </a:ln>
          </p:spPr>
          <p:txBody>
            <a:bodyPr/>
            <a:lstStyle/>
            <a:p>
              <a:endParaRPr/>
            </a:p>
          </p:txBody>
        </p:sp>
        <p:sp>
          <p:nvSpPr>
            <p:cNvPr id="46" name="pt43"/>
            <p:cNvSpPr/>
            <p:nvPr/>
          </p:nvSpPr>
          <p:spPr>
            <a:xfrm>
              <a:off x="8072054" y="3724263"/>
              <a:ext cx="117405" cy="117405"/>
            </a:xfrm>
            <a:prstGeom prst="ellipse">
              <a:avLst/>
            </a:prstGeom>
            <a:solidFill>
              <a:srgbClr val="EF7900">
                <a:alpha val="29803"/>
              </a:srgbClr>
            </a:solidFill>
            <a:ln w="9000" cap="rnd">
              <a:solidFill>
                <a:srgbClr val="EF7900">
                  <a:alpha val="29803"/>
                </a:srgbClr>
              </a:solidFill>
              <a:prstDash val="solid"/>
              <a:round/>
            </a:ln>
          </p:spPr>
          <p:txBody>
            <a:bodyPr/>
            <a:lstStyle/>
            <a:p>
              <a:endParaRPr/>
            </a:p>
          </p:txBody>
        </p:sp>
        <p:sp>
          <p:nvSpPr>
            <p:cNvPr id="47" name="pg44"/>
            <p:cNvSpPr/>
            <p:nvPr/>
          </p:nvSpPr>
          <p:spPr>
            <a:xfrm>
              <a:off x="1348884" y="3864438"/>
              <a:ext cx="6781872" cy="1627186"/>
            </a:xfrm>
            <a:custGeom>
              <a:avLst/>
              <a:gdLst/>
              <a:ahLst/>
              <a:cxnLst/>
              <a:rect l="0" t="0" r="0" b="0"/>
              <a:pathLst>
                <a:path w="6781872" h="1627186">
                  <a:moveTo>
                    <a:pt x="0" y="466048"/>
                  </a:moveTo>
                  <a:lnTo>
                    <a:pt x="85846" y="470609"/>
                  </a:lnTo>
                  <a:lnTo>
                    <a:pt x="171692" y="475089"/>
                  </a:lnTo>
                  <a:lnTo>
                    <a:pt x="257539" y="479484"/>
                  </a:lnTo>
                  <a:lnTo>
                    <a:pt x="343385" y="483790"/>
                  </a:lnTo>
                  <a:lnTo>
                    <a:pt x="429232" y="488001"/>
                  </a:lnTo>
                  <a:lnTo>
                    <a:pt x="515078" y="492112"/>
                  </a:lnTo>
                  <a:lnTo>
                    <a:pt x="600925" y="496117"/>
                  </a:lnTo>
                  <a:lnTo>
                    <a:pt x="686771" y="500009"/>
                  </a:lnTo>
                  <a:lnTo>
                    <a:pt x="772618" y="503781"/>
                  </a:lnTo>
                  <a:lnTo>
                    <a:pt x="858464" y="507427"/>
                  </a:lnTo>
                  <a:lnTo>
                    <a:pt x="944311" y="510939"/>
                  </a:lnTo>
                  <a:lnTo>
                    <a:pt x="1030157" y="514308"/>
                  </a:lnTo>
                  <a:lnTo>
                    <a:pt x="1116004" y="517526"/>
                  </a:lnTo>
                  <a:lnTo>
                    <a:pt x="1201850" y="520584"/>
                  </a:lnTo>
                  <a:lnTo>
                    <a:pt x="1287697" y="523471"/>
                  </a:lnTo>
                  <a:lnTo>
                    <a:pt x="1373543" y="526177"/>
                  </a:lnTo>
                  <a:lnTo>
                    <a:pt x="1459390" y="528691"/>
                  </a:lnTo>
                  <a:lnTo>
                    <a:pt x="1545236" y="531001"/>
                  </a:lnTo>
                  <a:lnTo>
                    <a:pt x="1631083" y="533094"/>
                  </a:lnTo>
                  <a:lnTo>
                    <a:pt x="1716929" y="534957"/>
                  </a:lnTo>
                  <a:lnTo>
                    <a:pt x="1802776" y="536577"/>
                  </a:lnTo>
                  <a:lnTo>
                    <a:pt x="1888622" y="537939"/>
                  </a:lnTo>
                  <a:lnTo>
                    <a:pt x="1974469" y="539027"/>
                  </a:lnTo>
                  <a:lnTo>
                    <a:pt x="2060315" y="539827"/>
                  </a:lnTo>
                  <a:lnTo>
                    <a:pt x="2146162" y="540321"/>
                  </a:lnTo>
                  <a:lnTo>
                    <a:pt x="2232008" y="540494"/>
                  </a:lnTo>
                  <a:lnTo>
                    <a:pt x="2317855" y="540328"/>
                  </a:lnTo>
                  <a:lnTo>
                    <a:pt x="2403701" y="539807"/>
                  </a:lnTo>
                  <a:lnTo>
                    <a:pt x="2489548" y="538913"/>
                  </a:lnTo>
                  <a:lnTo>
                    <a:pt x="2575394" y="537629"/>
                  </a:lnTo>
                  <a:lnTo>
                    <a:pt x="2661241" y="535939"/>
                  </a:lnTo>
                  <a:lnTo>
                    <a:pt x="2747087" y="533827"/>
                  </a:lnTo>
                  <a:lnTo>
                    <a:pt x="2832933" y="531279"/>
                  </a:lnTo>
                  <a:lnTo>
                    <a:pt x="2918780" y="528280"/>
                  </a:lnTo>
                  <a:lnTo>
                    <a:pt x="3004626" y="524818"/>
                  </a:lnTo>
                  <a:lnTo>
                    <a:pt x="3090473" y="520882"/>
                  </a:lnTo>
                  <a:lnTo>
                    <a:pt x="3176319" y="516464"/>
                  </a:lnTo>
                  <a:lnTo>
                    <a:pt x="3262166" y="511556"/>
                  </a:lnTo>
                  <a:lnTo>
                    <a:pt x="3348012" y="506153"/>
                  </a:lnTo>
                  <a:lnTo>
                    <a:pt x="3433859" y="500254"/>
                  </a:lnTo>
                  <a:lnTo>
                    <a:pt x="3519705" y="493858"/>
                  </a:lnTo>
                  <a:lnTo>
                    <a:pt x="3605552" y="486967"/>
                  </a:lnTo>
                  <a:lnTo>
                    <a:pt x="3691398" y="479587"/>
                  </a:lnTo>
                  <a:lnTo>
                    <a:pt x="3777245" y="471724"/>
                  </a:lnTo>
                  <a:lnTo>
                    <a:pt x="3863091" y="463387"/>
                  </a:lnTo>
                  <a:lnTo>
                    <a:pt x="3948938" y="454588"/>
                  </a:lnTo>
                  <a:lnTo>
                    <a:pt x="4034784" y="445337"/>
                  </a:lnTo>
                  <a:lnTo>
                    <a:pt x="4120631" y="435650"/>
                  </a:lnTo>
                  <a:lnTo>
                    <a:pt x="4206477" y="425541"/>
                  </a:lnTo>
                  <a:lnTo>
                    <a:pt x="4292324" y="415026"/>
                  </a:lnTo>
                  <a:lnTo>
                    <a:pt x="4378170" y="404122"/>
                  </a:lnTo>
                  <a:lnTo>
                    <a:pt x="4464017" y="392845"/>
                  </a:lnTo>
                  <a:lnTo>
                    <a:pt x="4549863" y="381212"/>
                  </a:lnTo>
                  <a:lnTo>
                    <a:pt x="4635710" y="369240"/>
                  </a:lnTo>
                  <a:lnTo>
                    <a:pt x="4721556" y="356947"/>
                  </a:lnTo>
                  <a:lnTo>
                    <a:pt x="4807403" y="344349"/>
                  </a:lnTo>
                  <a:lnTo>
                    <a:pt x="4893249" y="331462"/>
                  </a:lnTo>
                  <a:lnTo>
                    <a:pt x="4979096" y="318301"/>
                  </a:lnTo>
                  <a:lnTo>
                    <a:pt x="5064942" y="304883"/>
                  </a:lnTo>
                  <a:lnTo>
                    <a:pt x="5150789" y="291221"/>
                  </a:lnTo>
                  <a:lnTo>
                    <a:pt x="5236635" y="277329"/>
                  </a:lnTo>
                  <a:lnTo>
                    <a:pt x="5322482" y="263220"/>
                  </a:lnTo>
                  <a:lnTo>
                    <a:pt x="5408328" y="248908"/>
                  </a:lnTo>
                  <a:lnTo>
                    <a:pt x="5494174" y="234403"/>
                  </a:lnTo>
                  <a:lnTo>
                    <a:pt x="5580021" y="219717"/>
                  </a:lnTo>
                  <a:lnTo>
                    <a:pt x="5665867" y="204861"/>
                  </a:lnTo>
                  <a:lnTo>
                    <a:pt x="5751714" y="189844"/>
                  </a:lnTo>
                  <a:lnTo>
                    <a:pt x="5837560" y="174676"/>
                  </a:lnTo>
                  <a:lnTo>
                    <a:pt x="5923407" y="159366"/>
                  </a:lnTo>
                  <a:lnTo>
                    <a:pt x="6009253" y="143921"/>
                  </a:lnTo>
                  <a:lnTo>
                    <a:pt x="6095100" y="128350"/>
                  </a:lnTo>
                  <a:lnTo>
                    <a:pt x="6180946" y="112659"/>
                  </a:lnTo>
                  <a:lnTo>
                    <a:pt x="6266793" y="96856"/>
                  </a:lnTo>
                  <a:lnTo>
                    <a:pt x="6352639" y="80946"/>
                  </a:lnTo>
                  <a:lnTo>
                    <a:pt x="6438486" y="64937"/>
                  </a:lnTo>
                  <a:lnTo>
                    <a:pt x="6524332" y="48832"/>
                  </a:lnTo>
                  <a:lnTo>
                    <a:pt x="6610179" y="32638"/>
                  </a:lnTo>
                  <a:lnTo>
                    <a:pt x="6696025" y="16359"/>
                  </a:lnTo>
                  <a:lnTo>
                    <a:pt x="6781872" y="0"/>
                  </a:lnTo>
                  <a:lnTo>
                    <a:pt x="6781872" y="1161137"/>
                  </a:lnTo>
                  <a:lnTo>
                    <a:pt x="6696025" y="1156577"/>
                  </a:lnTo>
                  <a:lnTo>
                    <a:pt x="6610179" y="1152096"/>
                  </a:lnTo>
                  <a:lnTo>
                    <a:pt x="6524332" y="1147701"/>
                  </a:lnTo>
                  <a:lnTo>
                    <a:pt x="6438486" y="1143395"/>
                  </a:lnTo>
                  <a:lnTo>
                    <a:pt x="6352639" y="1139184"/>
                  </a:lnTo>
                  <a:lnTo>
                    <a:pt x="6266793" y="1135073"/>
                  </a:lnTo>
                  <a:lnTo>
                    <a:pt x="6180946" y="1131069"/>
                  </a:lnTo>
                  <a:lnTo>
                    <a:pt x="6095100" y="1127177"/>
                  </a:lnTo>
                  <a:lnTo>
                    <a:pt x="6009253" y="1123404"/>
                  </a:lnTo>
                  <a:lnTo>
                    <a:pt x="5923407" y="1119758"/>
                  </a:lnTo>
                  <a:lnTo>
                    <a:pt x="5837560" y="1116246"/>
                  </a:lnTo>
                  <a:lnTo>
                    <a:pt x="5751714" y="1112877"/>
                  </a:lnTo>
                  <a:lnTo>
                    <a:pt x="5665867" y="1109659"/>
                  </a:lnTo>
                  <a:lnTo>
                    <a:pt x="5580021" y="1106601"/>
                  </a:lnTo>
                  <a:lnTo>
                    <a:pt x="5494174" y="1103714"/>
                  </a:lnTo>
                  <a:lnTo>
                    <a:pt x="5408328" y="1101008"/>
                  </a:lnTo>
                  <a:lnTo>
                    <a:pt x="5322482" y="1098494"/>
                  </a:lnTo>
                  <a:lnTo>
                    <a:pt x="5236635" y="1096185"/>
                  </a:lnTo>
                  <a:lnTo>
                    <a:pt x="5150789" y="1094091"/>
                  </a:lnTo>
                  <a:lnTo>
                    <a:pt x="5064942" y="1092228"/>
                  </a:lnTo>
                  <a:lnTo>
                    <a:pt x="4979096" y="1090608"/>
                  </a:lnTo>
                  <a:lnTo>
                    <a:pt x="4893249" y="1089246"/>
                  </a:lnTo>
                  <a:lnTo>
                    <a:pt x="4807403" y="1088158"/>
                  </a:lnTo>
                  <a:lnTo>
                    <a:pt x="4721556" y="1087358"/>
                  </a:lnTo>
                  <a:lnTo>
                    <a:pt x="4635710" y="1086864"/>
                  </a:lnTo>
                  <a:lnTo>
                    <a:pt x="4549863" y="1086691"/>
                  </a:lnTo>
                  <a:lnTo>
                    <a:pt x="4464017" y="1086857"/>
                  </a:lnTo>
                  <a:lnTo>
                    <a:pt x="4378170" y="1087379"/>
                  </a:lnTo>
                  <a:lnTo>
                    <a:pt x="4292324" y="1088273"/>
                  </a:lnTo>
                  <a:lnTo>
                    <a:pt x="4206477" y="1089557"/>
                  </a:lnTo>
                  <a:lnTo>
                    <a:pt x="4120631" y="1091246"/>
                  </a:lnTo>
                  <a:lnTo>
                    <a:pt x="4034784" y="1093358"/>
                  </a:lnTo>
                  <a:lnTo>
                    <a:pt x="3948938" y="1095906"/>
                  </a:lnTo>
                  <a:lnTo>
                    <a:pt x="3863091" y="1098905"/>
                  </a:lnTo>
                  <a:lnTo>
                    <a:pt x="3777245" y="1102367"/>
                  </a:lnTo>
                  <a:lnTo>
                    <a:pt x="3691398" y="1106303"/>
                  </a:lnTo>
                  <a:lnTo>
                    <a:pt x="3605552" y="1110721"/>
                  </a:lnTo>
                  <a:lnTo>
                    <a:pt x="3519705" y="1115630"/>
                  </a:lnTo>
                  <a:lnTo>
                    <a:pt x="3433859" y="1121032"/>
                  </a:lnTo>
                  <a:lnTo>
                    <a:pt x="3348012" y="1126932"/>
                  </a:lnTo>
                  <a:lnTo>
                    <a:pt x="3262166" y="1133328"/>
                  </a:lnTo>
                  <a:lnTo>
                    <a:pt x="3176319" y="1140218"/>
                  </a:lnTo>
                  <a:lnTo>
                    <a:pt x="3090473" y="1147598"/>
                  </a:lnTo>
                  <a:lnTo>
                    <a:pt x="3004626" y="1155461"/>
                  </a:lnTo>
                  <a:lnTo>
                    <a:pt x="2918780" y="1163798"/>
                  </a:lnTo>
                  <a:lnTo>
                    <a:pt x="2832933" y="1172598"/>
                  </a:lnTo>
                  <a:lnTo>
                    <a:pt x="2747087" y="1181848"/>
                  </a:lnTo>
                  <a:lnTo>
                    <a:pt x="2661241" y="1191535"/>
                  </a:lnTo>
                  <a:lnTo>
                    <a:pt x="2575394" y="1201644"/>
                  </a:lnTo>
                  <a:lnTo>
                    <a:pt x="2489548" y="1212159"/>
                  </a:lnTo>
                  <a:lnTo>
                    <a:pt x="2403701" y="1223064"/>
                  </a:lnTo>
                  <a:lnTo>
                    <a:pt x="2317855" y="1234341"/>
                  </a:lnTo>
                  <a:lnTo>
                    <a:pt x="2232008" y="1245974"/>
                  </a:lnTo>
                  <a:lnTo>
                    <a:pt x="2146162" y="1257945"/>
                  </a:lnTo>
                  <a:lnTo>
                    <a:pt x="2060315" y="1270238"/>
                  </a:lnTo>
                  <a:lnTo>
                    <a:pt x="1974469" y="1282836"/>
                  </a:lnTo>
                  <a:lnTo>
                    <a:pt x="1888622" y="1295724"/>
                  </a:lnTo>
                  <a:lnTo>
                    <a:pt x="1802776" y="1308884"/>
                  </a:lnTo>
                  <a:lnTo>
                    <a:pt x="1716929" y="1322303"/>
                  </a:lnTo>
                  <a:lnTo>
                    <a:pt x="1631083" y="1335965"/>
                  </a:lnTo>
                  <a:lnTo>
                    <a:pt x="1545236" y="1349857"/>
                  </a:lnTo>
                  <a:lnTo>
                    <a:pt x="1459390" y="1363965"/>
                  </a:lnTo>
                  <a:lnTo>
                    <a:pt x="1373543" y="1378278"/>
                  </a:lnTo>
                  <a:lnTo>
                    <a:pt x="1287697" y="1392782"/>
                  </a:lnTo>
                  <a:lnTo>
                    <a:pt x="1201850" y="1407468"/>
                  </a:lnTo>
                  <a:lnTo>
                    <a:pt x="1116004" y="1422324"/>
                  </a:lnTo>
                  <a:lnTo>
                    <a:pt x="1030157" y="1437341"/>
                  </a:lnTo>
                  <a:lnTo>
                    <a:pt x="944311" y="1452509"/>
                  </a:lnTo>
                  <a:lnTo>
                    <a:pt x="858464" y="1467820"/>
                  </a:lnTo>
                  <a:lnTo>
                    <a:pt x="772618" y="1483264"/>
                  </a:lnTo>
                  <a:lnTo>
                    <a:pt x="686771" y="1498836"/>
                  </a:lnTo>
                  <a:lnTo>
                    <a:pt x="600925" y="1514526"/>
                  </a:lnTo>
                  <a:lnTo>
                    <a:pt x="515078" y="1530330"/>
                  </a:lnTo>
                  <a:lnTo>
                    <a:pt x="429232" y="1546239"/>
                  </a:lnTo>
                  <a:lnTo>
                    <a:pt x="343385" y="1562249"/>
                  </a:lnTo>
                  <a:lnTo>
                    <a:pt x="257539" y="1578353"/>
                  </a:lnTo>
                  <a:lnTo>
                    <a:pt x="171692" y="1594548"/>
                  </a:lnTo>
                  <a:lnTo>
                    <a:pt x="85846" y="1610827"/>
                  </a:lnTo>
                  <a:lnTo>
                    <a:pt x="0" y="1627186"/>
                  </a:lnTo>
                  <a:close/>
                </a:path>
              </a:pathLst>
            </a:custGeom>
          </p:spPr>
          <p:txBody>
            <a:bodyPr/>
            <a:lstStyle/>
            <a:p>
              <a:endParaRPr/>
            </a:p>
          </p:txBody>
        </p:sp>
        <p:sp>
          <p:nvSpPr>
            <p:cNvPr id="48" name="pl45"/>
            <p:cNvSpPr/>
            <p:nvPr/>
          </p:nvSpPr>
          <p:spPr>
            <a:xfrm>
              <a:off x="1348884" y="3864438"/>
              <a:ext cx="6781872" cy="540494"/>
            </a:xfrm>
            <a:custGeom>
              <a:avLst/>
              <a:gdLst/>
              <a:ahLst/>
              <a:cxnLst/>
              <a:rect l="0" t="0" r="0" b="0"/>
              <a:pathLst>
                <a:path w="6781872" h="540494">
                  <a:moveTo>
                    <a:pt x="0" y="466048"/>
                  </a:moveTo>
                  <a:lnTo>
                    <a:pt x="85846" y="470609"/>
                  </a:lnTo>
                  <a:lnTo>
                    <a:pt x="171692" y="475089"/>
                  </a:lnTo>
                  <a:lnTo>
                    <a:pt x="257539" y="479484"/>
                  </a:lnTo>
                  <a:lnTo>
                    <a:pt x="343385" y="483790"/>
                  </a:lnTo>
                  <a:lnTo>
                    <a:pt x="429232" y="488001"/>
                  </a:lnTo>
                  <a:lnTo>
                    <a:pt x="515078" y="492112"/>
                  </a:lnTo>
                  <a:lnTo>
                    <a:pt x="600925" y="496117"/>
                  </a:lnTo>
                  <a:lnTo>
                    <a:pt x="686771" y="500009"/>
                  </a:lnTo>
                  <a:lnTo>
                    <a:pt x="772618" y="503781"/>
                  </a:lnTo>
                  <a:lnTo>
                    <a:pt x="858464" y="507427"/>
                  </a:lnTo>
                  <a:lnTo>
                    <a:pt x="944311" y="510939"/>
                  </a:lnTo>
                  <a:lnTo>
                    <a:pt x="1030157" y="514308"/>
                  </a:lnTo>
                  <a:lnTo>
                    <a:pt x="1116004" y="517526"/>
                  </a:lnTo>
                  <a:lnTo>
                    <a:pt x="1201850" y="520584"/>
                  </a:lnTo>
                  <a:lnTo>
                    <a:pt x="1287697" y="523471"/>
                  </a:lnTo>
                  <a:lnTo>
                    <a:pt x="1373543" y="526177"/>
                  </a:lnTo>
                  <a:lnTo>
                    <a:pt x="1459390" y="528691"/>
                  </a:lnTo>
                  <a:lnTo>
                    <a:pt x="1545236" y="531001"/>
                  </a:lnTo>
                  <a:lnTo>
                    <a:pt x="1631083" y="533094"/>
                  </a:lnTo>
                  <a:lnTo>
                    <a:pt x="1716929" y="534957"/>
                  </a:lnTo>
                  <a:lnTo>
                    <a:pt x="1802776" y="536577"/>
                  </a:lnTo>
                  <a:lnTo>
                    <a:pt x="1888622" y="537939"/>
                  </a:lnTo>
                  <a:lnTo>
                    <a:pt x="1974469" y="539027"/>
                  </a:lnTo>
                  <a:lnTo>
                    <a:pt x="2060315" y="539827"/>
                  </a:lnTo>
                  <a:lnTo>
                    <a:pt x="2146162" y="540321"/>
                  </a:lnTo>
                  <a:lnTo>
                    <a:pt x="2232008" y="540494"/>
                  </a:lnTo>
                  <a:lnTo>
                    <a:pt x="2317855" y="540328"/>
                  </a:lnTo>
                  <a:lnTo>
                    <a:pt x="2403701" y="539807"/>
                  </a:lnTo>
                  <a:lnTo>
                    <a:pt x="2489548" y="538913"/>
                  </a:lnTo>
                  <a:lnTo>
                    <a:pt x="2575394" y="537629"/>
                  </a:lnTo>
                  <a:lnTo>
                    <a:pt x="2661241" y="535939"/>
                  </a:lnTo>
                  <a:lnTo>
                    <a:pt x="2747087" y="533827"/>
                  </a:lnTo>
                  <a:lnTo>
                    <a:pt x="2832933" y="531279"/>
                  </a:lnTo>
                  <a:lnTo>
                    <a:pt x="2918780" y="528280"/>
                  </a:lnTo>
                  <a:lnTo>
                    <a:pt x="3004626" y="524818"/>
                  </a:lnTo>
                  <a:lnTo>
                    <a:pt x="3090473" y="520882"/>
                  </a:lnTo>
                  <a:lnTo>
                    <a:pt x="3176319" y="516464"/>
                  </a:lnTo>
                  <a:lnTo>
                    <a:pt x="3262166" y="511556"/>
                  </a:lnTo>
                  <a:lnTo>
                    <a:pt x="3348012" y="506153"/>
                  </a:lnTo>
                  <a:lnTo>
                    <a:pt x="3433859" y="500254"/>
                  </a:lnTo>
                  <a:lnTo>
                    <a:pt x="3519705" y="493858"/>
                  </a:lnTo>
                  <a:lnTo>
                    <a:pt x="3605552" y="486967"/>
                  </a:lnTo>
                  <a:lnTo>
                    <a:pt x="3691398" y="479587"/>
                  </a:lnTo>
                  <a:lnTo>
                    <a:pt x="3777245" y="471724"/>
                  </a:lnTo>
                  <a:lnTo>
                    <a:pt x="3863091" y="463387"/>
                  </a:lnTo>
                  <a:lnTo>
                    <a:pt x="3948938" y="454588"/>
                  </a:lnTo>
                  <a:lnTo>
                    <a:pt x="4034784" y="445337"/>
                  </a:lnTo>
                  <a:lnTo>
                    <a:pt x="4120631" y="435650"/>
                  </a:lnTo>
                  <a:lnTo>
                    <a:pt x="4206477" y="425541"/>
                  </a:lnTo>
                  <a:lnTo>
                    <a:pt x="4292324" y="415026"/>
                  </a:lnTo>
                  <a:lnTo>
                    <a:pt x="4378170" y="404122"/>
                  </a:lnTo>
                  <a:lnTo>
                    <a:pt x="4464017" y="392845"/>
                  </a:lnTo>
                  <a:lnTo>
                    <a:pt x="4549863" y="381212"/>
                  </a:lnTo>
                  <a:lnTo>
                    <a:pt x="4635710" y="369240"/>
                  </a:lnTo>
                  <a:lnTo>
                    <a:pt x="4721556" y="356947"/>
                  </a:lnTo>
                  <a:lnTo>
                    <a:pt x="4807403" y="344349"/>
                  </a:lnTo>
                  <a:lnTo>
                    <a:pt x="4893249" y="331462"/>
                  </a:lnTo>
                  <a:lnTo>
                    <a:pt x="4979096" y="318301"/>
                  </a:lnTo>
                  <a:lnTo>
                    <a:pt x="5064942" y="304883"/>
                  </a:lnTo>
                  <a:lnTo>
                    <a:pt x="5150789" y="291221"/>
                  </a:lnTo>
                  <a:lnTo>
                    <a:pt x="5236635" y="277329"/>
                  </a:lnTo>
                  <a:lnTo>
                    <a:pt x="5322482" y="263220"/>
                  </a:lnTo>
                  <a:lnTo>
                    <a:pt x="5408328" y="248908"/>
                  </a:lnTo>
                  <a:lnTo>
                    <a:pt x="5494174" y="234403"/>
                  </a:lnTo>
                  <a:lnTo>
                    <a:pt x="5580021" y="219717"/>
                  </a:lnTo>
                  <a:lnTo>
                    <a:pt x="5665867" y="204861"/>
                  </a:lnTo>
                  <a:lnTo>
                    <a:pt x="5751714" y="189844"/>
                  </a:lnTo>
                  <a:lnTo>
                    <a:pt x="5837560" y="174676"/>
                  </a:lnTo>
                  <a:lnTo>
                    <a:pt x="5923407" y="159366"/>
                  </a:lnTo>
                  <a:lnTo>
                    <a:pt x="6009253" y="143921"/>
                  </a:lnTo>
                  <a:lnTo>
                    <a:pt x="6095100" y="128350"/>
                  </a:lnTo>
                  <a:lnTo>
                    <a:pt x="6180946" y="112659"/>
                  </a:lnTo>
                  <a:lnTo>
                    <a:pt x="6266793" y="96856"/>
                  </a:lnTo>
                  <a:lnTo>
                    <a:pt x="6352639" y="80946"/>
                  </a:lnTo>
                  <a:lnTo>
                    <a:pt x="6438486" y="64937"/>
                  </a:lnTo>
                  <a:lnTo>
                    <a:pt x="6524332" y="48832"/>
                  </a:lnTo>
                  <a:lnTo>
                    <a:pt x="6610179" y="32638"/>
                  </a:lnTo>
                  <a:lnTo>
                    <a:pt x="6696025" y="16359"/>
                  </a:lnTo>
                  <a:lnTo>
                    <a:pt x="6781872" y="0"/>
                  </a:lnTo>
                </a:path>
              </a:pathLst>
            </a:custGeom>
          </p:spPr>
          <p:txBody>
            <a:bodyPr/>
            <a:lstStyle/>
            <a:p>
              <a:endParaRPr/>
            </a:p>
          </p:txBody>
        </p:sp>
        <p:sp>
          <p:nvSpPr>
            <p:cNvPr id="49" name="pl46"/>
            <p:cNvSpPr/>
            <p:nvPr/>
          </p:nvSpPr>
          <p:spPr>
            <a:xfrm>
              <a:off x="1348884" y="4951129"/>
              <a:ext cx="6781872" cy="540494"/>
            </a:xfrm>
            <a:custGeom>
              <a:avLst/>
              <a:gdLst/>
              <a:ahLst/>
              <a:cxnLst/>
              <a:rect l="0" t="0" r="0" b="0"/>
              <a:pathLst>
                <a:path w="6781872" h="540494">
                  <a:moveTo>
                    <a:pt x="6781872" y="74446"/>
                  </a:moveTo>
                  <a:lnTo>
                    <a:pt x="6696025" y="69885"/>
                  </a:lnTo>
                  <a:lnTo>
                    <a:pt x="6610179" y="65405"/>
                  </a:lnTo>
                  <a:lnTo>
                    <a:pt x="6524332" y="61009"/>
                  </a:lnTo>
                  <a:lnTo>
                    <a:pt x="6438486" y="56703"/>
                  </a:lnTo>
                  <a:lnTo>
                    <a:pt x="6352639" y="52492"/>
                  </a:lnTo>
                  <a:lnTo>
                    <a:pt x="6266793" y="48381"/>
                  </a:lnTo>
                  <a:lnTo>
                    <a:pt x="6180946" y="44377"/>
                  </a:lnTo>
                  <a:lnTo>
                    <a:pt x="6095100" y="40485"/>
                  </a:lnTo>
                  <a:lnTo>
                    <a:pt x="6009253" y="36712"/>
                  </a:lnTo>
                  <a:lnTo>
                    <a:pt x="5923407" y="33066"/>
                  </a:lnTo>
                  <a:lnTo>
                    <a:pt x="5837560" y="29555"/>
                  </a:lnTo>
                  <a:lnTo>
                    <a:pt x="5751714" y="26185"/>
                  </a:lnTo>
                  <a:lnTo>
                    <a:pt x="5665867" y="22967"/>
                  </a:lnTo>
                  <a:lnTo>
                    <a:pt x="5580021" y="19910"/>
                  </a:lnTo>
                  <a:lnTo>
                    <a:pt x="5494174" y="17023"/>
                  </a:lnTo>
                  <a:lnTo>
                    <a:pt x="5408328" y="14317"/>
                  </a:lnTo>
                  <a:lnTo>
                    <a:pt x="5322482" y="11803"/>
                  </a:lnTo>
                  <a:lnTo>
                    <a:pt x="5236635" y="9493"/>
                  </a:lnTo>
                  <a:lnTo>
                    <a:pt x="5150789" y="7400"/>
                  </a:lnTo>
                  <a:lnTo>
                    <a:pt x="5064942" y="5536"/>
                  </a:lnTo>
                  <a:lnTo>
                    <a:pt x="4979096" y="3916"/>
                  </a:lnTo>
                  <a:lnTo>
                    <a:pt x="4893249" y="2555"/>
                  </a:lnTo>
                  <a:lnTo>
                    <a:pt x="4807403" y="1466"/>
                  </a:lnTo>
                  <a:lnTo>
                    <a:pt x="4721556" y="667"/>
                  </a:lnTo>
                  <a:lnTo>
                    <a:pt x="4635710" y="172"/>
                  </a:lnTo>
                  <a:lnTo>
                    <a:pt x="4549863" y="0"/>
                  </a:lnTo>
                  <a:lnTo>
                    <a:pt x="4464017" y="165"/>
                  </a:lnTo>
                  <a:lnTo>
                    <a:pt x="4378170" y="687"/>
                  </a:lnTo>
                  <a:lnTo>
                    <a:pt x="4292324" y="1581"/>
                  </a:lnTo>
                  <a:lnTo>
                    <a:pt x="4206477" y="2865"/>
                  </a:lnTo>
                  <a:lnTo>
                    <a:pt x="4120631" y="4555"/>
                  </a:lnTo>
                  <a:lnTo>
                    <a:pt x="4034784" y="6666"/>
                  </a:lnTo>
                  <a:lnTo>
                    <a:pt x="3948938" y="9214"/>
                  </a:lnTo>
                  <a:lnTo>
                    <a:pt x="3863091" y="12213"/>
                  </a:lnTo>
                  <a:lnTo>
                    <a:pt x="3777245" y="15675"/>
                  </a:lnTo>
                  <a:lnTo>
                    <a:pt x="3691398" y="19611"/>
                  </a:lnTo>
                  <a:lnTo>
                    <a:pt x="3605552" y="24030"/>
                  </a:lnTo>
                  <a:lnTo>
                    <a:pt x="3519705" y="28938"/>
                  </a:lnTo>
                  <a:lnTo>
                    <a:pt x="3433859" y="34341"/>
                  </a:lnTo>
                  <a:lnTo>
                    <a:pt x="3348012" y="40240"/>
                  </a:lnTo>
                  <a:lnTo>
                    <a:pt x="3262166" y="46636"/>
                  </a:lnTo>
                  <a:lnTo>
                    <a:pt x="3176319" y="53526"/>
                  </a:lnTo>
                  <a:lnTo>
                    <a:pt x="3090473" y="60907"/>
                  </a:lnTo>
                  <a:lnTo>
                    <a:pt x="3004626" y="68769"/>
                  </a:lnTo>
                  <a:lnTo>
                    <a:pt x="2918780" y="77106"/>
                  </a:lnTo>
                  <a:lnTo>
                    <a:pt x="2832933" y="85906"/>
                  </a:lnTo>
                  <a:lnTo>
                    <a:pt x="2747087" y="95156"/>
                  </a:lnTo>
                  <a:lnTo>
                    <a:pt x="2661241" y="104844"/>
                  </a:lnTo>
                  <a:lnTo>
                    <a:pt x="2575394" y="114952"/>
                  </a:lnTo>
                  <a:lnTo>
                    <a:pt x="2489548" y="125467"/>
                  </a:lnTo>
                  <a:lnTo>
                    <a:pt x="2403701" y="136372"/>
                  </a:lnTo>
                  <a:lnTo>
                    <a:pt x="2317855" y="147649"/>
                  </a:lnTo>
                  <a:lnTo>
                    <a:pt x="2232008" y="159282"/>
                  </a:lnTo>
                  <a:lnTo>
                    <a:pt x="2146162" y="171253"/>
                  </a:lnTo>
                  <a:lnTo>
                    <a:pt x="2060315" y="183546"/>
                  </a:lnTo>
                  <a:lnTo>
                    <a:pt x="1974469" y="196145"/>
                  </a:lnTo>
                  <a:lnTo>
                    <a:pt x="1888622" y="209032"/>
                  </a:lnTo>
                  <a:lnTo>
                    <a:pt x="1802776" y="222192"/>
                  </a:lnTo>
                  <a:lnTo>
                    <a:pt x="1716929" y="235611"/>
                  </a:lnTo>
                  <a:lnTo>
                    <a:pt x="1631083" y="249273"/>
                  </a:lnTo>
                  <a:lnTo>
                    <a:pt x="1545236" y="263165"/>
                  </a:lnTo>
                  <a:lnTo>
                    <a:pt x="1459390" y="277273"/>
                  </a:lnTo>
                  <a:lnTo>
                    <a:pt x="1373543" y="291586"/>
                  </a:lnTo>
                  <a:lnTo>
                    <a:pt x="1287697" y="306091"/>
                  </a:lnTo>
                  <a:lnTo>
                    <a:pt x="1201850" y="320777"/>
                  </a:lnTo>
                  <a:lnTo>
                    <a:pt x="1116004" y="335633"/>
                  </a:lnTo>
                  <a:lnTo>
                    <a:pt x="1030157" y="350650"/>
                  </a:lnTo>
                  <a:lnTo>
                    <a:pt x="944311" y="365818"/>
                  </a:lnTo>
                  <a:lnTo>
                    <a:pt x="858464" y="381128"/>
                  </a:lnTo>
                  <a:lnTo>
                    <a:pt x="772618" y="396573"/>
                  </a:lnTo>
                  <a:lnTo>
                    <a:pt x="686771" y="412144"/>
                  </a:lnTo>
                  <a:lnTo>
                    <a:pt x="600925" y="427835"/>
                  </a:lnTo>
                  <a:lnTo>
                    <a:pt x="515078" y="443638"/>
                  </a:lnTo>
                  <a:lnTo>
                    <a:pt x="429232" y="459547"/>
                  </a:lnTo>
                  <a:lnTo>
                    <a:pt x="343385" y="475557"/>
                  </a:lnTo>
                  <a:lnTo>
                    <a:pt x="257539" y="491662"/>
                  </a:lnTo>
                  <a:lnTo>
                    <a:pt x="171692" y="507856"/>
                  </a:lnTo>
                  <a:lnTo>
                    <a:pt x="85846" y="524135"/>
                  </a:lnTo>
                  <a:lnTo>
                    <a:pt x="0" y="540494"/>
                  </a:lnTo>
                  <a:lnTo>
                    <a:pt x="0" y="540494"/>
                  </a:lnTo>
                </a:path>
              </a:pathLst>
            </a:custGeom>
          </p:spPr>
          <p:txBody>
            <a:bodyPr/>
            <a:lstStyle/>
            <a:p>
              <a:endParaRPr/>
            </a:p>
          </p:txBody>
        </p:sp>
        <p:sp>
          <p:nvSpPr>
            <p:cNvPr id="50" name="pl47"/>
            <p:cNvSpPr/>
            <p:nvPr/>
          </p:nvSpPr>
          <p:spPr>
            <a:xfrm>
              <a:off x="1348884" y="4445006"/>
              <a:ext cx="6781872" cy="466048"/>
            </a:xfrm>
            <a:custGeom>
              <a:avLst/>
              <a:gdLst/>
              <a:ahLst/>
              <a:cxnLst/>
              <a:rect l="0" t="0" r="0" b="0"/>
              <a:pathLst>
                <a:path w="6781872" h="466048">
                  <a:moveTo>
                    <a:pt x="0" y="466048"/>
                  </a:moveTo>
                  <a:lnTo>
                    <a:pt x="85846" y="460149"/>
                  </a:lnTo>
                  <a:lnTo>
                    <a:pt x="171692" y="454249"/>
                  </a:lnTo>
                  <a:lnTo>
                    <a:pt x="257539" y="448350"/>
                  </a:lnTo>
                  <a:lnTo>
                    <a:pt x="343385" y="442451"/>
                  </a:lnTo>
                  <a:lnTo>
                    <a:pt x="429232" y="436551"/>
                  </a:lnTo>
                  <a:lnTo>
                    <a:pt x="515078" y="430652"/>
                  </a:lnTo>
                  <a:lnTo>
                    <a:pt x="600925" y="424753"/>
                  </a:lnTo>
                  <a:lnTo>
                    <a:pt x="686771" y="418853"/>
                  </a:lnTo>
                  <a:lnTo>
                    <a:pt x="772618" y="412954"/>
                  </a:lnTo>
                  <a:lnTo>
                    <a:pt x="858464" y="407055"/>
                  </a:lnTo>
                  <a:lnTo>
                    <a:pt x="944311" y="401155"/>
                  </a:lnTo>
                  <a:lnTo>
                    <a:pt x="1030157" y="395256"/>
                  </a:lnTo>
                  <a:lnTo>
                    <a:pt x="1116004" y="389357"/>
                  </a:lnTo>
                  <a:lnTo>
                    <a:pt x="1201850" y="383457"/>
                  </a:lnTo>
                  <a:lnTo>
                    <a:pt x="1287697" y="377558"/>
                  </a:lnTo>
                  <a:lnTo>
                    <a:pt x="1373543" y="371659"/>
                  </a:lnTo>
                  <a:lnTo>
                    <a:pt x="1459390" y="365759"/>
                  </a:lnTo>
                  <a:lnTo>
                    <a:pt x="1545236" y="359860"/>
                  </a:lnTo>
                  <a:lnTo>
                    <a:pt x="1631083" y="353960"/>
                  </a:lnTo>
                  <a:lnTo>
                    <a:pt x="1716929" y="348061"/>
                  </a:lnTo>
                  <a:lnTo>
                    <a:pt x="1802776" y="342162"/>
                  </a:lnTo>
                  <a:lnTo>
                    <a:pt x="1888622" y="336262"/>
                  </a:lnTo>
                  <a:lnTo>
                    <a:pt x="1974469" y="330363"/>
                  </a:lnTo>
                  <a:lnTo>
                    <a:pt x="2060315" y="324464"/>
                  </a:lnTo>
                  <a:lnTo>
                    <a:pt x="2146162" y="318564"/>
                  </a:lnTo>
                  <a:lnTo>
                    <a:pt x="2232008" y="312665"/>
                  </a:lnTo>
                  <a:lnTo>
                    <a:pt x="2317855" y="306766"/>
                  </a:lnTo>
                  <a:lnTo>
                    <a:pt x="2403701" y="300866"/>
                  </a:lnTo>
                  <a:lnTo>
                    <a:pt x="2489548" y="294967"/>
                  </a:lnTo>
                  <a:lnTo>
                    <a:pt x="2575394" y="289068"/>
                  </a:lnTo>
                  <a:lnTo>
                    <a:pt x="2661241" y="283168"/>
                  </a:lnTo>
                  <a:lnTo>
                    <a:pt x="2747087" y="277269"/>
                  </a:lnTo>
                  <a:lnTo>
                    <a:pt x="2832933" y="271370"/>
                  </a:lnTo>
                  <a:lnTo>
                    <a:pt x="2918780" y="265470"/>
                  </a:lnTo>
                  <a:lnTo>
                    <a:pt x="3004626" y="259571"/>
                  </a:lnTo>
                  <a:lnTo>
                    <a:pt x="3090473" y="253672"/>
                  </a:lnTo>
                  <a:lnTo>
                    <a:pt x="3176319" y="247772"/>
                  </a:lnTo>
                  <a:lnTo>
                    <a:pt x="3262166" y="241873"/>
                  </a:lnTo>
                  <a:lnTo>
                    <a:pt x="3348012" y="235973"/>
                  </a:lnTo>
                  <a:lnTo>
                    <a:pt x="3433859" y="230074"/>
                  </a:lnTo>
                  <a:lnTo>
                    <a:pt x="3519705" y="224175"/>
                  </a:lnTo>
                  <a:lnTo>
                    <a:pt x="3605552" y="218275"/>
                  </a:lnTo>
                  <a:lnTo>
                    <a:pt x="3691398" y="212376"/>
                  </a:lnTo>
                  <a:lnTo>
                    <a:pt x="3777245" y="206477"/>
                  </a:lnTo>
                  <a:lnTo>
                    <a:pt x="3863091" y="200577"/>
                  </a:lnTo>
                  <a:lnTo>
                    <a:pt x="3948938" y="194678"/>
                  </a:lnTo>
                  <a:lnTo>
                    <a:pt x="4034784" y="188779"/>
                  </a:lnTo>
                  <a:lnTo>
                    <a:pt x="4120631" y="182879"/>
                  </a:lnTo>
                  <a:lnTo>
                    <a:pt x="4206477" y="176980"/>
                  </a:lnTo>
                  <a:lnTo>
                    <a:pt x="4292324" y="171081"/>
                  </a:lnTo>
                  <a:lnTo>
                    <a:pt x="4378170" y="165181"/>
                  </a:lnTo>
                  <a:lnTo>
                    <a:pt x="4464017" y="159282"/>
                  </a:lnTo>
                  <a:lnTo>
                    <a:pt x="4549863" y="153383"/>
                  </a:lnTo>
                  <a:lnTo>
                    <a:pt x="4635710" y="147483"/>
                  </a:lnTo>
                  <a:lnTo>
                    <a:pt x="4721556" y="141584"/>
                  </a:lnTo>
                  <a:lnTo>
                    <a:pt x="4807403" y="135685"/>
                  </a:lnTo>
                  <a:lnTo>
                    <a:pt x="4893249" y="129785"/>
                  </a:lnTo>
                  <a:lnTo>
                    <a:pt x="4979096" y="123886"/>
                  </a:lnTo>
                  <a:lnTo>
                    <a:pt x="5064942" y="117986"/>
                  </a:lnTo>
                  <a:lnTo>
                    <a:pt x="5150789" y="112087"/>
                  </a:lnTo>
                  <a:lnTo>
                    <a:pt x="5236635" y="106188"/>
                  </a:lnTo>
                  <a:lnTo>
                    <a:pt x="5322482" y="100288"/>
                  </a:lnTo>
                  <a:lnTo>
                    <a:pt x="5408328" y="94389"/>
                  </a:lnTo>
                  <a:lnTo>
                    <a:pt x="5494174" y="88490"/>
                  </a:lnTo>
                  <a:lnTo>
                    <a:pt x="5580021" y="82590"/>
                  </a:lnTo>
                  <a:lnTo>
                    <a:pt x="5665867" y="76691"/>
                  </a:lnTo>
                  <a:lnTo>
                    <a:pt x="5751714" y="70792"/>
                  </a:lnTo>
                  <a:lnTo>
                    <a:pt x="5837560" y="64892"/>
                  </a:lnTo>
                  <a:lnTo>
                    <a:pt x="5923407" y="58993"/>
                  </a:lnTo>
                  <a:lnTo>
                    <a:pt x="6009253" y="53094"/>
                  </a:lnTo>
                  <a:lnTo>
                    <a:pt x="6095100" y="47194"/>
                  </a:lnTo>
                  <a:lnTo>
                    <a:pt x="6180946" y="41295"/>
                  </a:lnTo>
                  <a:lnTo>
                    <a:pt x="6266793" y="35396"/>
                  </a:lnTo>
                  <a:lnTo>
                    <a:pt x="6352639" y="29496"/>
                  </a:lnTo>
                  <a:lnTo>
                    <a:pt x="6438486" y="23597"/>
                  </a:lnTo>
                  <a:lnTo>
                    <a:pt x="6524332" y="17698"/>
                  </a:lnTo>
                  <a:lnTo>
                    <a:pt x="6610179" y="11798"/>
                  </a:lnTo>
                  <a:lnTo>
                    <a:pt x="6696025" y="5899"/>
                  </a:lnTo>
                  <a:lnTo>
                    <a:pt x="6781872" y="0"/>
                  </a:lnTo>
                </a:path>
              </a:pathLst>
            </a:custGeom>
            <a:ln w="40651" cap="flat">
              <a:solidFill>
                <a:srgbClr val="F5B50C">
                  <a:alpha val="100000"/>
                </a:srgbClr>
              </a:solidFill>
              <a:prstDash val="solid"/>
              <a:round/>
            </a:ln>
          </p:spPr>
          <p:txBody>
            <a:bodyPr/>
            <a:lstStyle/>
            <a:p>
              <a:endParaRPr/>
            </a:p>
          </p:txBody>
        </p:sp>
        <p:sp>
          <p:nvSpPr>
            <p:cNvPr id="51" name="pg48"/>
            <p:cNvSpPr/>
            <p:nvPr/>
          </p:nvSpPr>
          <p:spPr>
            <a:xfrm>
              <a:off x="1348884" y="3308324"/>
              <a:ext cx="6781872" cy="1802725"/>
            </a:xfrm>
            <a:custGeom>
              <a:avLst/>
              <a:gdLst/>
              <a:ahLst/>
              <a:cxnLst/>
              <a:rect l="0" t="0" r="0" b="0"/>
              <a:pathLst>
                <a:path w="6781872" h="1802725">
                  <a:moveTo>
                    <a:pt x="0" y="1423418"/>
                  </a:moveTo>
                  <a:lnTo>
                    <a:pt x="85846" y="1408817"/>
                  </a:lnTo>
                  <a:lnTo>
                    <a:pt x="171692" y="1394190"/>
                  </a:lnTo>
                  <a:lnTo>
                    <a:pt x="257539" y="1379535"/>
                  </a:lnTo>
                  <a:lnTo>
                    <a:pt x="343385" y="1364851"/>
                  </a:lnTo>
                  <a:lnTo>
                    <a:pt x="429232" y="1350135"/>
                  </a:lnTo>
                  <a:lnTo>
                    <a:pt x="515078" y="1335387"/>
                  </a:lnTo>
                  <a:lnTo>
                    <a:pt x="600925" y="1320605"/>
                  </a:lnTo>
                  <a:lnTo>
                    <a:pt x="686771" y="1305785"/>
                  </a:lnTo>
                  <a:lnTo>
                    <a:pt x="772618" y="1290927"/>
                  </a:lnTo>
                  <a:lnTo>
                    <a:pt x="858464" y="1276027"/>
                  </a:lnTo>
                  <a:lnTo>
                    <a:pt x="944311" y="1261083"/>
                  </a:lnTo>
                  <a:lnTo>
                    <a:pt x="1030157" y="1246093"/>
                  </a:lnTo>
                  <a:lnTo>
                    <a:pt x="1116004" y="1231054"/>
                  </a:lnTo>
                  <a:lnTo>
                    <a:pt x="1201850" y="1215962"/>
                  </a:lnTo>
                  <a:lnTo>
                    <a:pt x="1287697" y="1200814"/>
                  </a:lnTo>
                  <a:lnTo>
                    <a:pt x="1373543" y="1185607"/>
                  </a:lnTo>
                  <a:lnTo>
                    <a:pt x="1459390" y="1170338"/>
                  </a:lnTo>
                  <a:lnTo>
                    <a:pt x="1545236" y="1155001"/>
                  </a:lnTo>
                  <a:lnTo>
                    <a:pt x="1631083" y="1139594"/>
                  </a:lnTo>
                  <a:lnTo>
                    <a:pt x="1716929" y="1124112"/>
                  </a:lnTo>
                  <a:lnTo>
                    <a:pt x="1802776" y="1108550"/>
                  </a:lnTo>
                  <a:lnTo>
                    <a:pt x="1888622" y="1092904"/>
                  </a:lnTo>
                  <a:lnTo>
                    <a:pt x="1974469" y="1077169"/>
                  </a:lnTo>
                  <a:lnTo>
                    <a:pt x="2060315" y="1061340"/>
                  </a:lnTo>
                  <a:lnTo>
                    <a:pt x="2146162" y="1045410"/>
                  </a:lnTo>
                  <a:lnTo>
                    <a:pt x="2232008" y="1029376"/>
                  </a:lnTo>
                  <a:lnTo>
                    <a:pt x="2317855" y="1013231"/>
                  </a:lnTo>
                  <a:lnTo>
                    <a:pt x="2403701" y="996970"/>
                  </a:lnTo>
                  <a:lnTo>
                    <a:pt x="2489548" y="980587"/>
                  </a:lnTo>
                  <a:lnTo>
                    <a:pt x="2575394" y="964077"/>
                  </a:lnTo>
                  <a:lnTo>
                    <a:pt x="2661241" y="947434"/>
                  </a:lnTo>
                  <a:lnTo>
                    <a:pt x="2747087" y="930653"/>
                  </a:lnTo>
                  <a:lnTo>
                    <a:pt x="2832933" y="913730"/>
                  </a:lnTo>
                  <a:lnTo>
                    <a:pt x="2918780" y="896659"/>
                  </a:lnTo>
                  <a:lnTo>
                    <a:pt x="3004626" y="879438"/>
                  </a:lnTo>
                  <a:lnTo>
                    <a:pt x="3090473" y="862061"/>
                  </a:lnTo>
                  <a:lnTo>
                    <a:pt x="3176319" y="844527"/>
                  </a:lnTo>
                  <a:lnTo>
                    <a:pt x="3262166" y="826833"/>
                  </a:lnTo>
                  <a:lnTo>
                    <a:pt x="3348012" y="808977"/>
                  </a:lnTo>
                  <a:lnTo>
                    <a:pt x="3433859" y="790959"/>
                  </a:lnTo>
                  <a:lnTo>
                    <a:pt x="3519705" y="772779"/>
                  </a:lnTo>
                  <a:lnTo>
                    <a:pt x="3605552" y="754437"/>
                  </a:lnTo>
                  <a:lnTo>
                    <a:pt x="3691398" y="735935"/>
                  </a:lnTo>
                  <a:lnTo>
                    <a:pt x="3777245" y="717276"/>
                  </a:lnTo>
                  <a:lnTo>
                    <a:pt x="3863091" y="698462"/>
                  </a:lnTo>
                  <a:lnTo>
                    <a:pt x="3948938" y="679496"/>
                  </a:lnTo>
                  <a:lnTo>
                    <a:pt x="4034784" y="660384"/>
                  </a:lnTo>
                  <a:lnTo>
                    <a:pt x="4120631" y="641128"/>
                  </a:lnTo>
                  <a:lnTo>
                    <a:pt x="4206477" y="621735"/>
                  </a:lnTo>
                  <a:lnTo>
                    <a:pt x="4292324" y="602210"/>
                  </a:lnTo>
                  <a:lnTo>
                    <a:pt x="4378170" y="582557"/>
                  </a:lnTo>
                  <a:lnTo>
                    <a:pt x="4464017" y="562782"/>
                  </a:lnTo>
                  <a:lnTo>
                    <a:pt x="4549863" y="542891"/>
                  </a:lnTo>
                  <a:lnTo>
                    <a:pt x="4635710" y="522889"/>
                  </a:lnTo>
                  <a:lnTo>
                    <a:pt x="4721556" y="502783"/>
                  </a:lnTo>
                  <a:lnTo>
                    <a:pt x="4807403" y="482577"/>
                  </a:lnTo>
                  <a:lnTo>
                    <a:pt x="4893249" y="462276"/>
                  </a:lnTo>
                  <a:lnTo>
                    <a:pt x="4979096" y="441886"/>
                  </a:lnTo>
                  <a:lnTo>
                    <a:pt x="5064942" y="421412"/>
                  </a:lnTo>
                  <a:lnTo>
                    <a:pt x="5150789" y="400858"/>
                  </a:lnTo>
                  <a:lnTo>
                    <a:pt x="5236635" y="380229"/>
                  </a:lnTo>
                  <a:lnTo>
                    <a:pt x="5322482" y="359529"/>
                  </a:lnTo>
                  <a:lnTo>
                    <a:pt x="5408328" y="338763"/>
                  </a:lnTo>
                  <a:lnTo>
                    <a:pt x="5494174" y="317934"/>
                  </a:lnTo>
                  <a:lnTo>
                    <a:pt x="5580021" y="297046"/>
                  </a:lnTo>
                  <a:lnTo>
                    <a:pt x="5665867" y="276102"/>
                  </a:lnTo>
                  <a:lnTo>
                    <a:pt x="5751714" y="255106"/>
                  </a:lnTo>
                  <a:lnTo>
                    <a:pt x="5837560" y="234060"/>
                  </a:lnTo>
                  <a:lnTo>
                    <a:pt x="5923407" y="212968"/>
                  </a:lnTo>
                  <a:lnTo>
                    <a:pt x="6009253" y="191832"/>
                  </a:lnTo>
                  <a:lnTo>
                    <a:pt x="6095100" y="170654"/>
                  </a:lnTo>
                  <a:lnTo>
                    <a:pt x="6180946" y="149438"/>
                  </a:lnTo>
                  <a:lnTo>
                    <a:pt x="6266793" y="128184"/>
                  </a:lnTo>
                  <a:lnTo>
                    <a:pt x="6352639" y="106896"/>
                  </a:lnTo>
                  <a:lnTo>
                    <a:pt x="6438486" y="85576"/>
                  </a:lnTo>
                  <a:lnTo>
                    <a:pt x="6524332" y="64224"/>
                  </a:lnTo>
                  <a:lnTo>
                    <a:pt x="6610179" y="42843"/>
                  </a:lnTo>
                  <a:lnTo>
                    <a:pt x="6696025" y="21434"/>
                  </a:lnTo>
                  <a:lnTo>
                    <a:pt x="6781872" y="0"/>
                  </a:lnTo>
                  <a:lnTo>
                    <a:pt x="6781872" y="379307"/>
                  </a:lnTo>
                  <a:lnTo>
                    <a:pt x="6696025" y="393908"/>
                  </a:lnTo>
                  <a:lnTo>
                    <a:pt x="6610179" y="408535"/>
                  </a:lnTo>
                  <a:lnTo>
                    <a:pt x="6524332" y="423190"/>
                  </a:lnTo>
                  <a:lnTo>
                    <a:pt x="6438486" y="437874"/>
                  </a:lnTo>
                  <a:lnTo>
                    <a:pt x="6352639" y="452589"/>
                  </a:lnTo>
                  <a:lnTo>
                    <a:pt x="6266793" y="467337"/>
                  </a:lnTo>
                  <a:lnTo>
                    <a:pt x="6180946" y="482120"/>
                  </a:lnTo>
                  <a:lnTo>
                    <a:pt x="6095100" y="496939"/>
                  </a:lnTo>
                  <a:lnTo>
                    <a:pt x="6009253" y="511798"/>
                  </a:lnTo>
                  <a:lnTo>
                    <a:pt x="5923407" y="526698"/>
                  </a:lnTo>
                  <a:lnTo>
                    <a:pt x="5837560" y="541641"/>
                  </a:lnTo>
                  <a:lnTo>
                    <a:pt x="5751714" y="556632"/>
                  </a:lnTo>
                  <a:lnTo>
                    <a:pt x="5665867" y="571671"/>
                  </a:lnTo>
                  <a:lnTo>
                    <a:pt x="5580021" y="586763"/>
                  </a:lnTo>
                  <a:lnTo>
                    <a:pt x="5494174" y="601911"/>
                  </a:lnTo>
                  <a:lnTo>
                    <a:pt x="5408328" y="617118"/>
                  </a:lnTo>
                  <a:lnTo>
                    <a:pt x="5322482" y="632387"/>
                  </a:lnTo>
                  <a:lnTo>
                    <a:pt x="5236635" y="647724"/>
                  </a:lnTo>
                  <a:lnTo>
                    <a:pt x="5150789" y="663131"/>
                  </a:lnTo>
                  <a:lnTo>
                    <a:pt x="5064942" y="678613"/>
                  </a:lnTo>
                  <a:lnTo>
                    <a:pt x="4979096" y="694174"/>
                  </a:lnTo>
                  <a:lnTo>
                    <a:pt x="4893249" y="709820"/>
                  </a:lnTo>
                  <a:lnTo>
                    <a:pt x="4807403" y="725556"/>
                  </a:lnTo>
                  <a:lnTo>
                    <a:pt x="4721556" y="741385"/>
                  </a:lnTo>
                  <a:lnTo>
                    <a:pt x="4635710" y="757315"/>
                  </a:lnTo>
                  <a:lnTo>
                    <a:pt x="4549863" y="773349"/>
                  </a:lnTo>
                  <a:lnTo>
                    <a:pt x="4464017" y="789494"/>
                  </a:lnTo>
                  <a:lnTo>
                    <a:pt x="4378170" y="805755"/>
                  </a:lnTo>
                  <a:lnTo>
                    <a:pt x="4292324" y="822138"/>
                  </a:lnTo>
                  <a:lnTo>
                    <a:pt x="4206477" y="838648"/>
                  </a:lnTo>
                  <a:lnTo>
                    <a:pt x="4120631" y="855291"/>
                  </a:lnTo>
                  <a:lnTo>
                    <a:pt x="4034784" y="872072"/>
                  </a:lnTo>
                  <a:lnTo>
                    <a:pt x="3948938" y="888995"/>
                  </a:lnTo>
                  <a:lnTo>
                    <a:pt x="3863091" y="906065"/>
                  </a:lnTo>
                  <a:lnTo>
                    <a:pt x="3777245" y="923287"/>
                  </a:lnTo>
                  <a:lnTo>
                    <a:pt x="3691398" y="940664"/>
                  </a:lnTo>
                  <a:lnTo>
                    <a:pt x="3605552" y="958198"/>
                  </a:lnTo>
                  <a:lnTo>
                    <a:pt x="3519705" y="975892"/>
                  </a:lnTo>
                  <a:lnTo>
                    <a:pt x="3433859" y="993748"/>
                  </a:lnTo>
                  <a:lnTo>
                    <a:pt x="3348012" y="1011766"/>
                  </a:lnTo>
                  <a:lnTo>
                    <a:pt x="3262166" y="1029946"/>
                  </a:lnTo>
                  <a:lnTo>
                    <a:pt x="3176319" y="1048288"/>
                  </a:lnTo>
                  <a:lnTo>
                    <a:pt x="3090473" y="1066789"/>
                  </a:lnTo>
                  <a:lnTo>
                    <a:pt x="3004626" y="1085449"/>
                  </a:lnTo>
                  <a:lnTo>
                    <a:pt x="2918780" y="1104263"/>
                  </a:lnTo>
                  <a:lnTo>
                    <a:pt x="2832933" y="1123228"/>
                  </a:lnTo>
                  <a:lnTo>
                    <a:pt x="2747087" y="1142341"/>
                  </a:lnTo>
                  <a:lnTo>
                    <a:pt x="2661241" y="1161596"/>
                  </a:lnTo>
                  <a:lnTo>
                    <a:pt x="2575394" y="1180989"/>
                  </a:lnTo>
                  <a:lnTo>
                    <a:pt x="2489548" y="1200515"/>
                  </a:lnTo>
                  <a:lnTo>
                    <a:pt x="2403701" y="1220168"/>
                  </a:lnTo>
                  <a:lnTo>
                    <a:pt x="2317855" y="1239943"/>
                  </a:lnTo>
                  <a:lnTo>
                    <a:pt x="2232008" y="1259834"/>
                  </a:lnTo>
                  <a:lnTo>
                    <a:pt x="2146162" y="1279835"/>
                  </a:lnTo>
                  <a:lnTo>
                    <a:pt x="2060315" y="1299942"/>
                  </a:lnTo>
                  <a:lnTo>
                    <a:pt x="1974469" y="1320148"/>
                  </a:lnTo>
                  <a:lnTo>
                    <a:pt x="1888622" y="1340449"/>
                  </a:lnTo>
                  <a:lnTo>
                    <a:pt x="1802776" y="1360839"/>
                  </a:lnTo>
                  <a:lnTo>
                    <a:pt x="1716929" y="1381313"/>
                  </a:lnTo>
                  <a:lnTo>
                    <a:pt x="1631083" y="1401867"/>
                  </a:lnTo>
                  <a:lnTo>
                    <a:pt x="1545236" y="1422496"/>
                  </a:lnTo>
                  <a:lnTo>
                    <a:pt x="1459390" y="1443195"/>
                  </a:lnTo>
                  <a:lnTo>
                    <a:pt x="1373543" y="1463962"/>
                  </a:lnTo>
                  <a:lnTo>
                    <a:pt x="1287697" y="1484791"/>
                  </a:lnTo>
                  <a:lnTo>
                    <a:pt x="1201850" y="1505679"/>
                  </a:lnTo>
                  <a:lnTo>
                    <a:pt x="1116004" y="1526623"/>
                  </a:lnTo>
                  <a:lnTo>
                    <a:pt x="1030157" y="1547619"/>
                  </a:lnTo>
                  <a:lnTo>
                    <a:pt x="944311" y="1568665"/>
                  </a:lnTo>
                  <a:lnTo>
                    <a:pt x="858464" y="1589757"/>
                  </a:lnTo>
                  <a:lnTo>
                    <a:pt x="772618" y="1610893"/>
                  </a:lnTo>
                  <a:lnTo>
                    <a:pt x="686771" y="1632071"/>
                  </a:lnTo>
                  <a:lnTo>
                    <a:pt x="600925" y="1653287"/>
                  </a:lnTo>
                  <a:lnTo>
                    <a:pt x="515078" y="1674540"/>
                  </a:lnTo>
                  <a:lnTo>
                    <a:pt x="429232" y="1695828"/>
                  </a:lnTo>
                  <a:lnTo>
                    <a:pt x="343385" y="1717149"/>
                  </a:lnTo>
                  <a:lnTo>
                    <a:pt x="257539" y="1738501"/>
                  </a:lnTo>
                  <a:lnTo>
                    <a:pt x="171692" y="1759882"/>
                  </a:lnTo>
                  <a:lnTo>
                    <a:pt x="85846" y="1781290"/>
                  </a:lnTo>
                  <a:lnTo>
                    <a:pt x="0" y="1802725"/>
                  </a:lnTo>
                  <a:close/>
                </a:path>
              </a:pathLst>
            </a:custGeom>
          </p:spPr>
          <p:txBody>
            <a:bodyPr/>
            <a:lstStyle/>
            <a:p>
              <a:endParaRPr/>
            </a:p>
          </p:txBody>
        </p:sp>
        <p:sp>
          <p:nvSpPr>
            <p:cNvPr id="52" name="pl49"/>
            <p:cNvSpPr/>
            <p:nvPr/>
          </p:nvSpPr>
          <p:spPr>
            <a:xfrm>
              <a:off x="1348884" y="3308324"/>
              <a:ext cx="6781872" cy="1423418"/>
            </a:xfrm>
            <a:custGeom>
              <a:avLst/>
              <a:gdLst/>
              <a:ahLst/>
              <a:cxnLst/>
              <a:rect l="0" t="0" r="0" b="0"/>
              <a:pathLst>
                <a:path w="6781872" h="1423418">
                  <a:moveTo>
                    <a:pt x="0" y="1423418"/>
                  </a:moveTo>
                  <a:lnTo>
                    <a:pt x="85846" y="1408817"/>
                  </a:lnTo>
                  <a:lnTo>
                    <a:pt x="171692" y="1394190"/>
                  </a:lnTo>
                  <a:lnTo>
                    <a:pt x="257539" y="1379535"/>
                  </a:lnTo>
                  <a:lnTo>
                    <a:pt x="343385" y="1364851"/>
                  </a:lnTo>
                  <a:lnTo>
                    <a:pt x="429232" y="1350135"/>
                  </a:lnTo>
                  <a:lnTo>
                    <a:pt x="515078" y="1335387"/>
                  </a:lnTo>
                  <a:lnTo>
                    <a:pt x="600925" y="1320605"/>
                  </a:lnTo>
                  <a:lnTo>
                    <a:pt x="686771" y="1305785"/>
                  </a:lnTo>
                  <a:lnTo>
                    <a:pt x="772618" y="1290927"/>
                  </a:lnTo>
                  <a:lnTo>
                    <a:pt x="858464" y="1276027"/>
                  </a:lnTo>
                  <a:lnTo>
                    <a:pt x="944311" y="1261083"/>
                  </a:lnTo>
                  <a:lnTo>
                    <a:pt x="1030157" y="1246093"/>
                  </a:lnTo>
                  <a:lnTo>
                    <a:pt x="1116004" y="1231054"/>
                  </a:lnTo>
                  <a:lnTo>
                    <a:pt x="1201850" y="1215962"/>
                  </a:lnTo>
                  <a:lnTo>
                    <a:pt x="1287697" y="1200814"/>
                  </a:lnTo>
                  <a:lnTo>
                    <a:pt x="1373543" y="1185607"/>
                  </a:lnTo>
                  <a:lnTo>
                    <a:pt x="1459390" y="1170338"/>
                  </a:lnTo>
                  <a:lnTo>
                    <a:pt x="1545236" y="1155001"/>
                  </a:lnTo>
                  <a:lnTo>
                    <a:pt x="1631083" y="1139594"/>
                  </a:lnTo>
                  <a:lnTo>
                    <a:pt x="1716929" y="1124112"/>
                  </a:lnTo>
                  <a:lnTo>
                    <a:pt x="1802776" y="1108550"/>
                  </a:lnTo>
                  <a:lnTo>
                    <a:pt x="1888622" y="1092904"/>
                  </a:lnTo>
                  <a:lnTo>
                    <a:pt x="1974469" y="1077169"/>
                  </a:lnTo>
                  <a:lnTo>
                    <a:pt x="2060315" y="1061340"/>
                  </a:lnTo>
                  <a:lnTo>
                    <a:pt x="2146162" y="1045410"/>
                  </a:lnTo>
                  <a:lnTo>
                    <a:pt x="2232008" y="1029376"/>
                  </a:lnTo>
                  <a:lnTo>
                    <a:pt x="2317855" y="1013231"/>
                  </a:lnTo>
                  <a:lnTo>
                    <a:pt x="2403701" y="996970"/>
                  </a:lnTo>
                  <a:lnTo>
                    <a:pt x="2489548" y="980587"/>
                  </a:lnTo>
                  <a:lnTo>
                    <a:pt x="2575394" y="964077"/>
                  </a:lnTo>
                  <a:lnTo>
                    <a:pt x="2661241" y="947434"/>
                  </a:lnTo>
                  <a:lnTo>
                    <a:pt x="2747087" y="930653"/>
                  </a:lnTo>
                  <a:lnTo>
                    <a:pt x="2832933" y="913730"/>
                  </a:lnTo>
                  <a:lnTo>
                    <a:pt x="2918780" y="896659"/>
                  </a:lnTo>
                  <a:lnTo>
                    <a:pt x="3004626" y="879438"/>
                  </a:lnTo>
                  <a:lnTo>
                    <a:pt x="3090473" y="862061"/>
                  </a:lnTo>
                  <a:lnTo>
                    <a:pt x="3176319" y="844527"/>
                  </a:lnTo>
                  <a:lnTo>
                    <a:pt x="3262166" y="826833"/>
                  </a:lnTo>
                  <a:lnTo>
                    <a:pt x="3348012" y="808977"/>
                  </a:lnTo>
                  <a:lnTo>
                    <a:pt x="3433859" y="790959"/>
                  </a:lnTo>
                  <a:lnTo>
                    <a:pt x="3519705" y="772779"/>
                  </a:lnTo>
                  <a:lnTo>
                    <a:pt x="3605552" y="754437"/>
                  </a:lnTo>
                  <a:lnTo>
                    <a:pt x="3691398" y="735935"/>
                  </a:lnTo>
                  <a:lnTo>
                    <a:pt x="3777245" y="717276"/>
                  </a:lnTo>
                  <a:lnTo>
                    <a:pt x="3863091" y="698462"/>
                  </a:lnTo>
                  <a:lnTo>
                    <a:pt x="3948938" y="679496"/>
                  </a:lnTo>
                  <a:lnTo>
                    <a:pt x="4034784" y="660384"/>
                  </a:lnTo>
                  <a:lnTo>
                    <a:pt x="4120631" y="641128"/>
                  </a:lnTo>
                  <a:lnTo>
                    <a:pt x="4206477" y="621735"/>
                  </a:lnTo>
                  <a:lnTo>
                    <a:pt x="4292324" y="602210"/>
                  </a:lnTo>
                  <a:lnTo>
                    <a:pt x="4378170" y="582557"/>
                  </a:lnTo>
                  <a:lnTo>
                    <a:pt x="4464017" y="562782"/>
                  </a:lnTo>
                  <a:lnTo>
                    <a:pt x="4549863" y="542891"/>
                  </a:lnTo>
                  <a:lnTo>
                    <a:pt x="4635710" y="522889"/>
                  </a:lnTo>
                  <a:lnTo>
                    <a:pt x="4721556" y="502783"/>
                  </a:lnTo>
                  <a:lnTo>
                    <a:pt x="4807403" y="482577"/>
                  </a:lnTo>
                  <a:lnTo>
                    <a:pt x="4893249" y="462276"/>
                  </a:lnTo>
                  <a:lnTo>
                    <a:pt x="4979096" y="441886"/>
                  </a:lnTo>
                  <a:lnTo>
                    <a:pt x="5064942" y="421412"/>
                  </a:lnTo>
                  <a:lnTo>
                    <a:pt x="5150789" y="400858"/>
                  </a:lnTo>
                  <a:lnTo>
                    <a:pt x="5236635" y="380229"/>
                  </a:lnTo>
                  <a:lnTo>
                    <a:pt x="5322482" y="359529"/>
                  </a:lnTo>
                  <a:lnTo>
                    <a:pt x="5408328" y="338763"/>
                  </a:lnTo>
                  <a:lnTo>
                    <a:pt x="5494174" y="317934"/>
                  </a:lnTo>
                  <a:lnTo>
                    <a:pt x="5580021" y="297046"/>
                  </a:lnTo>
                  <a:lnTo>
                    <a:pt x="5665867" y="276102"/>
                  </a:lnTo>
                  <a:lnTo>
                    <a:pt x="5751714" y="255106"/>
                  </a:lnTo>
                  <a:lnTo>
                    <a:pt x="5837560" y="234060"/>
                  </a:lnTo>
                  <a:lnTo>
                    <a:pt x="5923407" y="212968"/>
                  </a:lnTo>
                  <a:lnTo>
                    <a:pt x="6009253" y="191832"/>
                  </a:lnTo>
                  <a:lnTo>
                    <a:pt x="6095100" y="170654"/>
                  </a:lnTo>
                  <a:lnTo>
                    <a:pt x="6180946" y="149438"/>
                  </a:lnTo>
                  <a:lnTo>
                    <a:pt x="6266793" y="128184"/>
                  </a:lnTo>
                  <a:lnTo>
                    <a:pt x="6352639" y="106896"/>
                  </a:lnTo>
                  <a:lnTo>
                    <a:pt x="6438486" y="85576"/>
                  </a:lnTo>
                  <a:lnTo>
                    <a:pt x="6524332" y="64224"/>
                  </a:lnTo>
                  <a:lnTo>
                    <a:pt x="6610179" y="42843"/>
                  </a:lnTo>
                  <a:lnTo>
                    <a:pt x="6696025" y="21434"/>
                  </a:lnTo>
                  <a:lnTo>
                    <a:pt x="6781872" y="0"/>
                  </a:lnTo>
                </a:path>
              </a:pathLst>
            </a:custGeom>
          </p:spPr>
          <p:txBody>
            <a:bodyPr/>
            <a:lstStyle/>
            <a:p>
              <a:endParaRPr/>
            </a:p>
          </p:txBody>
        </p:sp>
        <p:sp>
          <p:nvSpPr>
            <p:cNvPr id="53" name="pl50"/>
            <p:cNvSpPr/>
            <p:nvPr/>
          </p:nvSpPr>
          <p:spPr>
            <a:xfrm>
              <a:off x="1348884" y="3687631"/>
              <a:ext cx="6781872" cy="1423418"/>
            </a:xfrm>
            <a:custGeom>
              <a:avLst/>
              <a:gdLst/>
              <a:ahLst/>
              <a:cxnLst/>
              <a:rect l="0" t="0" r="0" b="0"/>
              <a:pathLst>
                <a:path w="6781872" h="1423418">
                  <a:moveTo>
                    <a:pt x="6781872" y="0"/>
                  </a:moveTo>
                  <a:lnTo>
                    <a:pt x="6696025" y="14601"/>
                  </a:lnTo>
                  <a:lnTo>
                    <a:pt x="6610179" y="29228"/>
                  </a:lnTo>
                  <a:lnTo>
                    <a:pt x="6524332" y="43883"/>
                  </a:lnTo>
                  <a:lnTo>
                    <a:pt x="6438486" y="58567"/>
                  </a:lnTo>
                  <a:lnTo>
                    <a:pt x="6352639" y="73282"/>
                  </a:lnTo>
                  <a:lnTo>
                    <a:pt x="6266793" y="88030"/>
                  </a:lnTo>
                  <a:lnTo>
                    <a:pt x="6180946" y="102813"/>
                  </a:lnTo>
                  <a:lnTo>
                    <a:pt x="6095100" y="117632"/>
                  </a:lnTo>
                  <a:lnTo>
                    <a:pt x="6009253" y="132491"/>
                  </a:lnTo>
                  <a:lnTo>
                    <a:pt x="5923407" y="147391"/>
                  </a:lnTo>
                  <a:lnTo>
                    <a:pt x="5837560" y="162334"/>
                  </a:lnTo>
                  <a:lnTo>
                    <a:pt x="5751714" y="177324"/>
                  </a:lnTo>
                  <a:lnTo>
                    <a:pt x="5665867" y="192364"/>
                  </a:lnTo>
                  <a:lnTo>
                    <a:pt x="5580021" y="207456"/>
                  </a:lnTo>
                  <a:lnTo>
                    <a:pt x="5494174" y="222604"/>
                  </a:lnTo>
                  <a:lnTo>
                    <a:pt x="5408328" y="237810"/>
                  </a:lnTo>
                  <a:lnTo>
                    <a:pt x="5322482" y="253080"/>
                  </a:lnTo>
                  <a:lnTo>
                    <a:pt x="5236635" y="268416"/>
                  </a:lnTo>
                  <a:lnTo>
                    <a:pt x="5150789" y="283823"/>
                  </a:lnTo>
                  <a:lnTo>
                    <a:pt x="5064942" y="299305"/>
                  </a:lnTo>
                  <a:lnTo>
                    <a:pt x="4979096" y="314867"/>
                  </a:lnTo>
                  <a:lnTo>
                    <a:pt x="4893249" y="330513"/>
                  </a:lnTo>
                  <a:lnTo>
                    <a:pt x="4807403" y="346248"/>
                  </a:lnTo>
                  <a:lnTo>
                    <a:pt x="4721556" y="362078"/>
                  </a:lnTo>
                  <a:lnTo>
                    <a:pt x="4635710" y="378007"/>
                  </a:lnTo>
                  <a:lnTo>
                    <a:pt x="4549863" y="394042"/>
                  </a:lnTo>
                  <a:lnTo>
                    <a:pt x="4464017" y="410187"/>
                  </a:lnTo>
                  <a:lnTo>
                    <a:pt x="4378170" y="426448"/>
                  </a:lnTo>
                  <a:lnTo>
                    <a:pt x="4292324" y="442831"/>
                  </a:lnTo>
                  <a:lnTo>
                    <a:pt x="4206477" y="459341"/>
                  </a:lnTo>
                  <a:lnTo>
                    <a:pt x="4120631" y="475984"/>
                  </a:lnTo>
                  <a:lnTo>
                    <a:pt x="4034784" y="492765"/>
                  </a:lnTo>
                  <a:lnTo>
                    <a:pt x="3948938" y="509688"/>
                  </a:lnTo>
                  <a:lnTo>
                    <a:pt x="3863091" y="526758"/>
                  </a:lnTo>
                  <a:lnTo>
                    <a:pt x="3777245" y="543980"/>
                  </a:lnTo>
                  <a:lnTo>
                    <a:pt x="3691398" y="561357"/>
                  </a:lnTo>
                  <a:lnTo>
                    <a:pt x="3605552" y="578891"/>
                  </a:lnTo>
                  <a:lnTo>
                    <a:pt x="3519705" y="596585"/>
                  </a:lnTo>
                  <a:lnTo>
                    <a:pt x="3433859" y="614441"/>
                  </a:lnTo>
                  <a:lnTo>
                    <a:pt x="3348012" y="632459"/>
                  </a:lnTo>
                  <a:lnTo>
                    <a:pt x="3262166" y="650639"/>
                  </a:lnTo>
                  <a:lnTo>
                    <a:pt x="3176319" y="668981"/>
                  </a:lnTo>
                  <a:lnTo>
                    <a:pt x="3090473" y="687482"/>
                  </a:lnTo>
                  <a:lnTo>
                    <a:pt x="3004626" y="706142"/>
                  </a:lnTo>
                  <a:lnTo>
                    <a:pt x="2918780" y="724956"/>
                  </a:lnTo>
                  <a:lnTo>
                    <a:pt x="2832933" y="743921"/>
                  </a:lnTo>
                  <a:lnTo>
                    <a:pt x="2747087" y="763034"/>
                  </a:lnTo>
                  <a:lnTo>
                    <a:pt x="2661241" y="782289"/>
                  </a:lnTo>
                  <a:lnTo>
                    <a:pt x="2575394" y="801682"/>
                  </a:lnTo>
                  <a:lnTo>
                    <a:pt x="2489548" y="821208"/>
                  </a:lnTo>
                  <a:lnTo>
                    <a:pt x="2403701" y="840861"/>
                  </a:lnTo>
                  <a:lnTo>
                    <a:pt x="2317855" y="860636"/>
                  </a:lnTo>
                  <a:lnTo>
                    <a:pt x="2232008" y="880527"/>
                  </a:lnTo>
                  <a:lnTo>
                    <a:pt x="2146162" y="900528"/>
                  </a:lnTo>
                  <a:lnTo>
                    <a:pt x="2060315" y="920635"/>
                  </a:lnTo>
                  <a:lnTo>
                    <a:pt x="1974469" y="940841"/>
                  </a:lnTo>
                  <a:lnTo>
                    <a:pt x="1888622" y="961142"/>
                  </a:lnTo>
                  <a:lnTo>
                    <a:pt x="1802776" y="981532"/>
                  </a:lnTo>
                  <a:lnTo>
                    <a:pt x="1716929" y="1002006"/>
                  </a:lnTo>
                  <a:lnTo>
                    <a:pt x="1631083" y="1022560"/>
                  </a:lnTo>
                  <a:lnTo>
                    <a:pt x="1545236" y="1043189"/>
                  </a:lnTo>
                  <a:lnTo>
                    <a:pt x="1459390" y="1063888"/>
                  </a:lnTo>
                  <a:lnTo>
                    <a:pt x="1373543" y="1084654"/>
                  </a:lnTo>
                  <a:lnTo>
                    <a:pt x="1287697" y="1105484"/>
                  </a:lnTo>
                  <a:lnTo>
                    <a:pt x="1201850" y="1126372"/>
                  </a:lnTo>
                  <a:lnTo>
                    <a:pt x="1116004" y="1147316"/>
                  </a:lnTo>
                  <a:lnTo>
                    <a:pt x="1030157" y="1168312"/>
                  </a:lnTo>
                  <a:lnTo>
                    <a:pt x="944311" y="1189358"/>
                  </a:lnTo>
                  <a:lnTo>
                    <a:pt x="858464" y="1210450"/>
                  </a:lnTo>
                  <a:lnTo>
                    <a:pt x="772618" y="1231586"/>
                  </a:lnTo>
                  <a:lnTo>
                    <a:pt x="686771" y="1252764"/>
                  </a:lnTo>
                  <a:lnTo>
                    <a:pt x="600925" y="1273980"/>
                  </a:lnTo>
                  <a:lnTo>
                    <a:pt x="515078" y="1295233"/>
                  </a:lnTo>
                  <a:lnTo>
                    <a:pt x="429232" y="1316521"/>
                  </a:lnTo>
                  <a:lnTo>
                    <a:pt x="343385" y="1337842"/>
                  </a:lnTo>
                  <a:lnTo>
                    <a:pt x="257539" y="1359194"/>
                  </a:lnTo>
                  <a:lnTo>
                    <a:pt x="171692" y="1380575"/>
                  </a:lnTo>
                  <a:lnTo>
                    <a:pt x="85846" y="1401983"/>
                  </a:lnTo>
                  <a:lnTo>
                    <a:pt x="0" y="1423418"/>
                  </a:lnTo>
                </a:path>
              </a:pathLst>
            </a:custGeom>
          </p:spPr>
          <p:txBody>
            <a:bodyPr/>
            <a:lstStyle/>
            <a:p>
              <a:endParaRPr/>
            </a:p>
          </p:txBody>
        </p:sp>
        <p:sp>
          <p:nvSpPr>
            <p:cNvPr id="54" name="pl51"/>
            <p:cNvSpPr/>
            <p:nvPr/>
          </p:nvSpPr>
          <p:spPr>
            <a:xfrm>
              <a:off x="1348884" y="3497978"/>
              <a:ext cx="6781872" cy="1423418"/>
            </a:xfrm>
            <a:custGeom>
              <a:avLst/>
              <a:gdLst/>
              <a:ahLst/>
              <a:cxnLst/>
              <a:rect l="0" t="0" r="0" b="0"/>
              <a:pathLst>
                <a:path w="6781872" h="1423418">
                  <a:moveTo>
                    <a:pt x="0" y="1423418"/>
                  </a:moveTo>
                  <a:lnTo>
                    <a:pt x="85846" y="1405400"/>
                  </a:lnTo>
                  <a:lnTo>
                    <a:pt x="171692" y="1387382"/>
                  </a:lnTo>
                  <a:lnTo>
                    <a:pt x="257539" y="1369364"/>
                  </a:lnTo>
                  <a:lnTo>
                    <a:pt x="343385" y="1351346"/>
                  </a:lnTo>
                  <a:lnTo>
                    <a:pt x="429232" y="1333328"/>
                  </a:lnTo>
                  <a:lnTo>
                    <a:pt x="515078" y="1315310"/>
                  </a:lnTo>
                  <a:lnTo>
                    <a:pt x="600925" y="1297292"/>
                  </a:lnTo>
                  <a:lnTo>
                    <a:pt x="686771" y="1279274"/>
                  </a:lnTo>
                  <a:lnTo>
                    <a:pt x="772618" y="1261256"/>
                  </a:lnTo>
                  <a:lnTo>
                    <a:pt x="858464" y="1243239"/>
                  </a:lnTo>
                  <a:lnTo>
                    <a:pt x="944311" y="1225221"/>
                  </a:lnTo>
                  <a:lnTo>
                    <a:pt x="1030157" y="1207203"/>
                  </a:lnTo>
                  <a:lnTo>
                    <a:pt x="1116004" y="1189185"/>
                  </a:lnTo>
                  <a:lnTo>
                    <a:pt x="1201850" y="1171167"/>
                  </a:lnTo>
                  <a:lnTo>
                    <a:pt x="1287697" y="1153149"/>
                  </a:lnTo>
                  <a:lnTo>
                    <a:pt x="1373543" y="1135131"/>
                  </a:lnTo>
                  <a:lnTo>
                    <a:pt x="1459390" y="1117113"/>
                  </a:lnTo>
                  <a:lnTo>
                    <a:pt x="1545236" y="1099095"/>
                  </a:lnTo>
                  <a:lnTo>
                    <a:pt x="1631083" y="1081077"/>
                  </a:lnTo>
                  <a:lnTo>
                    <a:pt x="1716929" y="1063059"/>
                  </a:lnTo>
                  <a:lnTo>
                    <a:pt x="1802776" y="1045041"/>
                  </a:lnTo>
                  <a:lnTo>
                    <a:pt x="1888622" y="1027023"/>
                  </a:lnTo>
                  <a:lnTo>
                    <a:pt x="1974469" y="1009005"/>
                  </a:lnTo>
                  <a:lnTo>
                    <a:pt x="2060315" y="990987"/>
                  </a:lnTo>
                  <a:lnTo>
                    <a:pt x="2146162" y="972969"/>
                  </a:lnTo>
                  <a:lnTo>
                    <a:pt x="2232008" y="954951"/>
                  </a:lnTo>
                  <a:lnTo>
                    <a:pt x="2317855" y="936933"/>
                  </a:lnTo>
                  <a:lnTo>
                    <a:pt x="2403701" y="918915"/>
                  </a:lnTo>
                  <a:lnTo>
                    <a:pt x="2489548" y="900897"/>
                  </a:lnTo>
                  <a:lnTo>
                    <a:pt x="2575394" y="882879"/>
                  </a:lnTo>
                  <a:lnTo>
                    <a:pt x="2661241" y="864861"/>
                  </a:lnTo>
                  <a:lnTo>
                    <a:pt x="2747087" y="846843"/>
                  </a:lnTo>
                  <a:lnTo>
                    <a:pt x="2832933" y="828826"/>
                  </a:lnTo>
                  <a:lnTo>
                    <a:pt x="2918780" y="810808"/>
                  </a:lnTo>
                  <a:lnTo>
                    <a:pt x="3004626" y="792790"/>
                  </a:lnTo>
                  <a:lnTo>
                    <a:pt x="3090473" y="774772"/>
                  </a:lnTo>
                  <a:lnTo>
                    <a:pt x="3176319" y="756754"/>
                  </a:lnTo>
                  <a:lnTo>
                    <a:pt x="3262166" y="738736"/>
                  </a:lnTo>
                  <a:lnTo>
                    <a:pt x="3348012" y="720718"/>
                  </a:lnTo>
                  <a:lnTo>
                    <a:pt x="3433859" y="702700"/>
                  </a:lnTo>
                  <a:lnTo>
                    <a:pt x="3519705" y="684682"/>
                  </a:lnTo>
                  <a:lnTo>
                    <a:pt x="3605552" y="666664"/>
                  </a:lnTo>
                  <a:lnTo>
                    <a:pt x="3691398" y="648646"/>
                  </a:lnTo>
                  <a:lnTo>
                    <a:pt x="3777245" y="630628"/>
                  </a:lnTo>
                  <a:lnTo>
                    <a:pt x="3863091" y="612610"/>
                  </a:lnTo>
                  <a:lnTo>
                    <a:pt x="3948938" y="594592"/>
                  </a:lnTo>
                  <a:lnTo>
                    <a:pt x="4034784" y="576574"/>
                  </a:lnTo>
                  <a:lnTo>
                    <a:pt x="4120631" y="558556"/>
                  </a:lnTo>
                  <a:lnTo>
                    <a:pt x="4206477" y="540538"/>
                  </a:lnTo>
                  <a:lnTo>
                    <a:pt x="4292324" y="522520"/>
                  </a:lnTo>
                  <a:lnTo>
                    <a:pt x="4378170" y="504502"/>
                  </a:lnTo>
                  <a:lnTo>
                    <a:pt x="4464017" y="486484"/>
                  </a:lnTo>
                  <a:lnTo>
                    <a:pt x="4549863" y="468466"/>
                  </a:lnTo>
                  <a:lnTo>
                    <a:pt x="4635710" y="450448"/>
                  </a:lnTo>
                  <a:lnTo>
                    <a:pt x="4721556" y="432430"/>
                  </a:lnTo>
                  <a:lnTo>
                    <a:pt x="4807403" y="414413"/>
                  </a:lnTo>
                  <a:lnTo>
                    <a:pt x="4893249" y="396395"/>
                  </a:lnTo>
                  <a:lnTo>
                    <a:pt x="4979096" y="378377"/>
                  </a:lnTo>
                  <a:lnTo>
                    <a:pt x="5064942" y="360359"/>
                  </a:lnTo>
                  <a:lnTo>
                    <a:pt x="5150789" y="342341"/>
                  </a:lnTo>
                  <a:lnTo>
                    <a:pt x="5236635" y="324323"/>
                  </a:lnTo>
                  <a:lnTo>
                    <a:pt x="5322482" y="306305"/>
                  </a:lnTo>
                  <a:lnTo>
                    <a:pt x="5408328" y="288287"/>
                  </a:lnTo>
                  <a:lnTo>
                    <a:pt x="5494174" y="270269"/>
                  </a:lnTo>
                  <a:lnTo>
                    <a:pt x="5580021" y="252251"/>
                  </a:lnTo>
                  <a:lnTo>
                    <a:pt x="5665867" y="234233"/>
                  </a:lnTo>
                  <a:lnTo>
                    <a:pt x="5751714" y="216215"/>
                  </a:lnTo>
                  <a:lnTo>
                    <a:pt x="5837560" y="198197"/>
                  </a:lnTo>
                  <a:lnTo>
                    <a:pt x="5923407" y="180179"/>
                  </a:lnTo>
                  <a:lnTo>
                    <a:pt x="6009253" y="162161"/>
                  </a:lnTo>
                  <a:lnTo>
                    <a:pt x="6095100" y="144143"/>
                  </a:lnTo>
                  <a:lnTo>
                    <a:pt x="6180946" y="126125"/>
                  </a:lnTo>
                  <a:lnTo>
                    <a:pt x="6266793" y="108107"/>
                  </a:lnTo>
                  <a:lnTo>
                    <a:pt x="6352639" y="90089"/>
                  </a:lnTo>
                  <a:lnTo>
                    <a:pt x="6438486" y="72071"/>
                  </a:lnTo>
                  <a:lnTo>
                    <a:pt x="6524332" y="54053"/>
                  </a:lnTo>
                  <a:lnTo>
                    <a:pt x="6610179" y="36035"/>
                  </a:lnTo>
                  <a:lnTo>
                    <a:pt x="6696025" y="18017"/>
                  </a:lnTo>
                  <a:lnTo>
                    <a:pt x="6781872" y="0"/>
                  </a:lnTo>
                </a:path>
              </a:pathLst>
            </a:custGeom>
            <a:ln w="40651" cap="flat">
              <a:solidFill>
                <a:srgbClr val="EF7900">
                  <a:alpha val="100000"/>
                </a:srgbClr>
              </a:solidFill>
              <a:prstDash val="solid"/>
              <a:round/>
            </a:ln>
          </p:spPr>
          <p:txBody>
            <a:bodyPr/>
            <a:lstStyle/>
            <a:p>
              <a:endParaRPr/>
            </a:p>
          </p:txBody>
        </p:sp>
        <p:sp>
          <p:nvSpPr>
            <p:cNvPr id="55" name="pg52"/>
            <p:cNvSpPr/>
            <p:nvPr/>
          </p:nvSpPr>
          <p:spPr>
            <a:xfrm>
              <a:off x="1348884" y="1952687"/>
              <a:ext cx="6781872" cy="3339711"/>
            </a:xfrm>
            <a:custGeom>
              <a:avLst/>
              <a:gdLst/>
              <a:ahLst/>
              <a:cxnLst/>
              <a:rect l="0" t="0" r="0" b="0"/>
              <a:pathLst>
                <a:path w="6781872" h="3339711">
                  <a:moveTo>
                    <a:pt x="0" y="2704365"/>
                  </a:moveTo>
                  <a:lnTo>
                    <a:pt x="85846" y="2675856"/>
                  </a:lnTo>
                  <a:lnTo>
                    <a:pt x="171692" y="2647303"/>
                  </a:lnTo>
                  <a:lnTo>
                    <a:pt x="257539" y="2618704"/>
                  </a:lnTo>
                  <a:lnTo>
                    <a:pt x="343385" y="2590055"/>
                  </a:lnTo>
                  <a:lnTo>
                    <a:pt x="429232" y="2561355"/>
                  </a:lnTo>
                  <a:lnTo>
                    <a:pt x="515078" y="2532600"/>
                  </a:lnTo>
                  <a:lnTo>
                    <a:pt x="600925" y="2503787"/>
                  </a:lnTo>
                  <a:lnTo>
                    <a:pt x="686771" y="2474912"/>
                  </a:lnTo>
                  <a:lnTo>
                    <a:pt x="772618" y="2445971"/>
                  </a:lnTo>
                  <a:lnTo>
                    <a:pt x="858464" y="2416962"/>
                  </a:lnTo>
                  <a:lnTo>
                    <a:pt x="944311" y="2387879"/>
                  </a:lnTo>
                  <a:lnTo>
                    <a:pt x="1030157" y="2358718"/>
                  </a:lnTo>
                  <a:lnTo>
                    <a:pt x="1116004" y="2329474"/>
                  </a:lnTo>
                  <a:lnTo>
                    <a:pt x="1201850" y="2300143"/>
                  </a:lnTo>
                  <a:lnTo>
                    <a:pt x="1287697" y="2270718"/>
                  </a:lnTo>
                  <a:lnTo>
                    <a:pt x="1373543" y="2241194"/>
                  </a:lnTo>
                  <a:lnTo>
                    <a:pt x="1459390" y="2211565"/>
                  </a:lnTo>
                  <a:lnTo>
                    <a:pt x="1545236" y="2181825"/>
                  </a:lnTo>
                  <a:lnTo>
                    <a:pt x="1631083" y="2151966"/>
                  </a:lnTo>
                  <a:lnTo>
                    <a:pt x="1716929" y="2121981"/>
                  </a:lnTo>
                  <a:lnTo>
                    <a:pt x="1802776" y="2091863"/>
                  </a:lnTo>
                  <a:lnTo>
                    <a:pt x="1888622" y="2061603"/>
                  </a:lnTo>
                  <a:lnTo>
                    <a:pt x="1974469" y="2031194"/>
                  </a:lnTo>
                  <a:lnTo>
                    <a:pt x="2060315" y="2000627"/>
                  </a:lnTo>
                  <a:lnTo>
                    <a:pt x="2146162" y="1969893"/>
                  </a:lnTo>
                  <a:lnTo>
                    <a:pt x="2232008" y="1938983"/>
                  </a:lnTo>
                  <a:lnTo>
                    <a:pt x="2317855" y="1907888"/>
                  </a:lnTo>
                  <a:lnTo>
                    <a:pt x="2403701" y="1876598"/>
                  </a:lnTo>
                  <a:lnTo>
                    <a:pt x="2489548" y="1845104"/>
                  </a:lnTo>
                  <a:lnTo>
                    <a:pt x="2575394" y="1813397"/>
                  </a:lnTo>
                  <a:lnTo>
                    <a:pt x="2661241" y="1781468"/>
                  </a:lnTo>
                  <a:lnTo>
                    <a:pt x="2747087" y="1749308"/>
                  </a:lnTo>
                  <a:lnTo>
                    <a:pt x="2832933" y="1716910"/>
                  </a:lnTo>
                  <a:lnTo>
                    <a:pt x="2918780" y="1684264"/>
                  </a:lnTo>
                  <a:lnTo>
                    <a:pt x="3004626" y="1651365"/>
                  </a:lnTo>
                  <a:lnTo>
                    <a:pt x="3090473" y="1618207"/>
                  </a:lnTo>
                  <a:lnTo>
                    <a:pt x="3176319" y="1584785"/>
                  </a:lnTo>
                  <a:lnTo>
                    <a:pt x="3262166" y="1551095"/>
                  </a:lnTo>
                  <a:lnTo>
                    <a:pt x="3348012" y="1517134"/>
                  </a:lnTo>
                  <a:lnTo>
                    <a:pt x="3433859" y="1482902"/>
                  </a:lnTo>
                  <a:lnTo>
                    <a:pt x="3519705" y="1448397"/>
                  </a:lnTo>
                  <a:lnTo>
                    <a:pt x="3605552" y="1413623"/>
                  </a:lnTo>
                  <a:lnTo>
                    <a:pt x="3691398" y="1378580"/>
                  </a:lnTo>
                  <a:lnTo>
                    <a:pt x="3777245" y="1343273"/>
                  </a:lnTo>
                  <a:lnTo>
                    <a:pt x="3863091" y="1307707"/>
                  </a:lnTo>
                  <a:lnTo>
                    <a:pt x="3948938" y="1271887"/>
                  </a:lnTo>
                  <a:lnTo>
                    <a:pt x="4034784" y="1235821"/>
                  </a:lnTo>
                  <a:lnTo>
                    <a:pt x="4120631" y="1199516"/>
                  </a:lnTo>
                  <a:lnTo>
                    <a:pt x="4206477" y="1162980"/>
                  </a:lnTo>
                  <a:lnTo>
                    <a:pt x="4292324" y="1126222"/>
                  </a:lnTo>
                  <a:lnTo>
                    <a:pt x="4378170" y="1089251"/>
                  </a:lnTo>
                  <a:lnTo>
                    <a:pt x="4464017" y="1052076"/>
                  </a:lnTo>
                  <a:lnTo>
                    <a:pt x="4549863" y="1014706"/>
                  </a:lnTo>
                  <a:lnTo>
                    <a:pt x="4635710" y="977151"/>
                  </a:lnTo>
                  <a:lnTo>
                    <a:pt x="4721556" y="939420"/>
                  </a:lnTo>
                  <a:lnTo>
                    <a:pt x="4807403" y="901522"/>
                  </a:lnTo>
                  <a:lnTo>
                    <a:pt x="4893249" y="863466"/>
                  </a:lnTo>
                  <a:lnTo>
                    <a:pt x="4979096" y="825261"/>
                  </a:lnTo>
                  <a:lnTo>
                    <a:pt x="5064942" y="786914"/>
                  </a:lnTo>
                  <a:lnTo>
                    <a:pt x="5150789" y="748434"/>
                  </a:lnTo>
                  <a:lnTo>
                    <a:pt x="5236635" y="709828"/>
                  </a:lnTo>
                  <a:lnTo>
                    <a:pt x="5322482" y="671104"/>
                  </a:lnTo>
                  <a:lnTo>
                    <a:pt x="5408328" y="632268"/>
                  </a:lnTo>
                  <a:lnTo>
                    <a:pt x="5494174" y="593327"/>
                  </a:lnTo>
                  <a:lnTo>
                    <a:pt x="5580021" y="554286"/>
                  </a:lnTo>
                  <a:lnTo>
                    <a:pt x="5665867" y="515153"/>
                  </a:lnTo>
                  <a:lnTo>
                    <a:pt x="5751714" y="475932"/>
                  </a:lnTo>
                  <a:lnTo>
                    <a:pt x="5837560" y="436628"/>
                  </a:lnTo>
                  <a:lnTo>
                    <a:pt x="5923407" y="397246"/>
                  </a:lnTo>
                  <a:lnTo>
                    <a:pt x="6009253" y="357790"/>
                  </a:lnTo>
                  <a:lnTo>
                    <a:pt x="6095100" y="318265"/>
                  </a:lnTo>
                  <a:lnTo>
                    <a:pt x="6180946" y="278675"/>
                  </a:lnTo>
                  <a:lnTo>
                    <a:pt x="6266793" y="239024"/>
                  </a:lnTo>
                  <a:lnTo>
                    <a:pt x="6352639" y="199314"/>
                  </a:lnTo>
                  <a:lnTo>
                    <a:pt x="6438486" y="159549"/>
                  </a:lnTo>
                  <a:lnTo>
                    <a:pt x="6524332" y="119733"/>
                  </a:lnTo>
                  <a:lnTo>
                    <a:pt x="6610179" y="79867"/>
                  </a:lnTo>
                  <a:lnTo>
                    <a:pt x="6696025" y="39955"/>
                  </a:lnTo>
                  <a:lnTo>
                    <a:pt x="6781872" y="0"/>
                  </a:lnTo>
                  <a:lnTo>
                    <a:pt x="6781872" y="635345"/>
                  </a:lnTo>
                  <a:lnTo>
                    <a:pt x="6696025" y="663854"/>
                  </a:lnTo>
                  <a:lnTo>
                    <a:pt x="6610179" y="692407"/>
                  </a:lnTo>
                  <a:lnTo>
                    <a:pt x="6524332" y="721006"/>
                  </a:lnTo>
                  <a:lnTo>
                    <a:pt x="6438486" y="749655"/>
                  </a:lnTo>
                  <a:lnTo>
                    <a:pt x="6352639" y="778355"/>
                  </a:lnTo>
                  <a:lnTo>
                    <a:pt x="6266793" y="807110"/>
                  </a:lnTo>
                  <a:lnTo>
                    <a:pt x="6180946" y="835924"/>
                  </a:lnTo>
                  <a:lnTo>
                    <a:pt x="6095100" y="864798"/>
                  </a:lnTo>
                  <a:lnTo>
                    <a:pt x="6009253" y="893739"/>
                  </a:lnTo>
                  <a:lnTo>
                    <a:pt x="5923407" y="922748"/>
                  </a:lnTo>
                  <a:lnTo>
                    <a:pt x="5837560" y="951831"/>
                  </a:lnTo>
                  <a:lnTo>
                    <a:pt x="5751714" y="980992"/>
                  </a:lnTo>
                  <a:lnTo>
                    <a:pt x="5665867" y="1010236"/>
                  </a:lnTo>
                  <a:lnTo>
                    <a:pt x="5580021" y="1039567"/>
                  </a:lnTo>
                  <a:lnTo>
                    <a:pt x="5494174" y="1068992"/>
                  </a:lnTo>
                  <a:lnTo>
                    <a:pt x="5408328" y="1098516"/>
                  </a:lnTo>
                  <a:lnTo>
                    <a:pt x="5322482" y="1128145"/>
                  </a:lnTo>
                  <a:lnTo>
                    <a:pt x="5236635" y="1157885"/>
                  </a:lnTo>
                  <a:lnTo>
                    <a:pt x="5150789" y="1187745"/>
                  </a:lnTo>
                  <a:lnTo>
                    <a:pt x="5064942" y="1217729"/>
                  </a:lnTo>
                  <a:lnTo>
                    <a:pt x="4979096" y="1247848"/>
                  </a:lnTo>
                  <a:lnTo>
                    <a:pt x="4893249" y="1278107"/>
                  </a:lnTo>
                  <a:lnTo>
                    <a:pt x="4807403" y="1308516"/>
                  </a:lnTo>
                  <a:lnTo>
                    <a:pt x="4721556" y="1339083"/>
                  </a:lnTo>
                  <a:lnTo>
                    <a:pt x="4635710" y="1369817"/>
                  </a:lnTo>
                  <a:lnTo>
                    <a:pt x="4549863" y="1400727"/>
                  </a:lnTo>
                  <a:lnTo>
                    <a:pt x="4464017" y="1431822"/>
                  </a:lnTo>
                  <a:lnTo>
                    <a:pt x="4378170" y="1463112"/>
                  </a:lnTo>
                  <a:lnTo>
                    <a:pt x="4292324" y="1494606"/>
                  </a:lnTo>
                  <a:lnTo>
                    <a:pt x="4206477" y="1526313"/>
                  </a:lnTo>
                  <a:lnTo>
                    <a:pt x="4120631" y="1558242"/>
                  </a:lnTo>
                  <a:lnTo>
                    <a:pt x="4034784" y="1590402"/>
                  </a:lnTo>
                  <a:lnTo>
                    <a:pt x="3948938" y="1622801"/>
                  </a:lnTo>
                  <a:lnTo>
                    <a:pt x="3863091" y="1655446"/>
                  </a:lnTo>
                  <a:lnTo>
                    <a:pt x="3777245" y="1688345"/>
                  </a:lnTo>
                  <a:lnTo>
                    <a:pt x="3691398" y="1721503"/>
                  </a:lnTo>
                  <a:lnTo>
                    <a:pt x="3605552" y="1754925"/>
                  </a:lnTo>
                  <a:lnTo>
                    <a:pt x="3519705" y="1788615"/>
                  </a:lnTo>
                  <a:lnTo>
                    <a:pt x="3433859" y="1822576"/>
                  </a:lnTo>
                  <a:lnTo>
                    <a:pt x="3348012" y="1856808"/>
                  </a:lnTo>
                  <a:lnTo>
                    <a:pt x="3262166" y="1891313"/>
                  </a:lnTo>
                  <a:lnTo>
                    <a:pt x="3176319" y="1926088"/>
                  </a:lnTo>
                  <a:lnTo>
                    <a:pt x="3090473" y="1961130"/>
                  </a:lnTo>
                  <a:lnTo>
                    <a:pt x="3004626" y="1996437"/>
                  </a:lnTo>
                  <a:lnTo>
                    <a:pt x="2918780" y="2032003"/>
                  </a:lnTo>
                  <a:lnTo>
                    <a:pt x="2832933" y="2067823"/>
                  </a:lnTo>
                  <a:lnTo>
                    <a:pt x="2747087" y="2103889"/>
                  </a:lnTo>
                  <a:lnTo>
                    <a:pt x="2661241" y="2140194"/>
                  </a:lnTo>
                  <a:lnTo>
                    <a:pt x="2575394" y="2176730"/>
                  </a:lnTo>
                  <a:lnTo>
                    <a:pt x="2489548" y="2213488"/>
                  </a:lnTo>
                  <a:lnTo>
                    <a:pt x="2403701" y="2250459"/>
                  </a:lnTo>
                  <a:lnTo>
                    <a:pt x="2317855" y="2287634"/>
                  </a:lnTo>
                  <a:lnTo>
                    <a:pt x="2232008" y="2325004"/>
                  </a:lnTo>
                  <a:lnTo>
                    <a:pt x="2146162" y="2362559"/>
                  </a:lnTo>
                  <a:lnTo>
                    <a:pt x="2060315" y="2400290"/>
                  </a:lnTo>
                  <a:lnTo>
                    <a:pt x="1974469" y="2438188"/>
                  </a:lnTo>
                  <a:lnTo>
                    <a:pt x="1888622" y="2476244"/>
                  </a:lnTo>
                  <a:lnTo>
                    <a:pt x="1802776" y="2514449"/>
                  </a:lnTo>
                  <a:lnTo>
                    <a:pt x="1716929" y="2552796"/>
                  </a:lnTo>
                  <a:lnTo>
                    <a:pt x="1631083" y="2591276"/>
                  </a:lnTo>
                  <a:lnTo>
                    <a:pt x="1545236" y="2629882"/>
                  </a:lnTo>
                  <a:lnTo>
                    <a:pt x="1459390" y="2668606"/>
                  </a:lnTo>
                  <a:lnTo>
                    <a:pt x="1373543" y="2707442"/>
                  </a:lnTo>
                  <a:lnTo>
                    <a:pt x="1287697" y="2746383"/>
                  </a:lnTo>
                  <a:lnTo>
                    <a:pt x="1201850" y="2785424"/>
                  </a:lnTo>
                  <a:lnTo>
                    <a:pt x="1116004" y="2824557"/>
                  </a:lnTo>
                  <a:lnTo>
                    <a:pt x="1030157" y="2863778"/>
                  </a:lnTo>
                  <a:lnTo>
                    <a:pt x="944311" y="2903083"/>
                  </a:lnTo>
                  <a:lnTo>
                    <a:pt x="858464" y="2942465"/>
                  </a:lnTo>
                  <a:lnTo>
                    <a:pt x="772618" y="2981920"/>
                  </a:lnTo>
                  <a:lnTo>
                    <a:pt x="686771" y="3021445"/>
                  </a:lnTo>
                  <a:lnTo>
                    <a:pt x="600925" y="3061035"/>
                  </a:lnTo>
                  <a:lnTo>
                    <a:pt x="515078" y="3100686"/>
                  </a:lnTo>
                  <a:lnTo>
                    <a:pt x="429232" y="3140396"/>
                  </a:lnTo>
                  <a:lnTo>
                    <a:pt x="343385" y="3180161"/>
                  </a:lnTo>
                  <a:lnTo>
                    <a:pt x="257539" y="3219977"/>
                  </a:lnTo>
                  <a:lnTo>
                    <a:pt x="171692" y="3259843"/>
                  </a:lnTo>
                  <a:lnTo>
                    <a:pt x="85846" y="3299755"/>
                  </a:lnTo>
                  <a:lnTo>
                    <a:pt x="0" y="3339711"/>
                  </a:lnTo>
                  <a:close/>
                </a:path>
              </a:pathLst>
            </a:custGeom>
          </p:spPr>
          <p:txBody>
            <a:bodyPr/>
            <a:lstStyle/>
            <a:p>
              <a:endParaRPr/>
            </a:p>
          </p:txBody>
        </p:sp>
        <p:sp>
          <p:nvSpPr>
            <p:cNvPr id="56" name="pl53"/>
            <p:cNvSpPr/>
            <p:nvPr/>
          </p:nvSpPr>
          <p:spPr>
            <a:xfrm>
              <a:off x="1348884" y="1952687"/>
              <a:ext cx="6781872" cy="2704365"/>
            </a:xfrm>
            <a:custGeom>
              <a:avLst/>
              <a:gdLst/>
              <a:ahLst/>
              <a:cxnLst/>
              <a:rect l="0" t="0" r="0" b="0"/>
              <a:pathLst>
                <a:path w="6781872" h="2704365">
                  <a:moveTo>
                    <a:pt x="0" y="2704365"/>
                  </a:moveTo>
                  <a:lnTo>
                    <a:pt x="85846" y="2675856"/>
                  </a:lnTo>
                  <a:lnTo>
                    <a:pt x="171692" y="2647303"/>
                  </a:lnTo>
                  <a:lnTo>
                    <a:pt x="257539" y="2618704"/>
                  </a:lnTo>
                  <a:lnTo>
                    <a:pt x="343385" y="2590055"/>
                  </a:lnTo>
                  <a:lnTo>
                    <a:pt x="429232" y="2561355"/>
                  </a:lnTo>
                  <a:lnTo>
                    <a:pt x="515078" y="2532600"/>
                  </a:lnTo>
                  <a:lnTo>
                    <a:pt x="600925" y="2503787"/>
                  </a:lnTo>
                  <a:lnTo>
                    <a:pt x="686771" y="2474912"/>
                  </a:lnTo>
                  <a:lnTo>
                    <a:pt x="772618" y="2445971"/>
                  </a:lnTo>
                  <a:lnTo>
                    <a:pt x="858464" y="2416962"/>
                  </a:lnTo>
                  <a:lnTo>
                    <a:pt x="944311" y="2387879"/>
                  </a:lnTo>
                  <a:lnTo>
                    <a:pt x="1030157" y="2358718"/>
                  </a:lnTo>
                  <a:lnTo>
                    <a:pt x="1116004" y="2329474"/>
                  </a:lnTo>
                  <a:lnTo>
                    <a:pt x="1201850" y="2300143"/>
                  </a:lnTo>
                  <a:lnTo>
                    <a:pt x="1287697" y="2270718"/>
                  </a:lnTo>
                  <a:lnTo>
                    <a:pt x="1373543" y="2241194"/>
                  </a:lnTo>
                  <a:lnTo>
                    <a:pt x="1459390" y="2211565"/>
                  </a:lnTo>
                  <a:lnTo>
                    <a:pt x="1545236" y="2181825"/>
                  </a:lnTo>
                  <a:lnTo>
                    <a:pt x="1631083" y="2151966"/>
                  </a:lnTo>
                  <a:lnTo>
                    <a:pt x="1716929" y="2121981"/>
                  </a:lnTo>
                  <a:lnTo>
                    <a:pt x="1802776" y="2091863"/>
                  </a:lnTo>
                  <a:lnTo>
                    <a:pt x="1888622" y="2061603"/>
                  </a:lnTo>
                  <a:lnTo>
                    <a:pt x="1974469" y="2031194"/>
                  </a:lnTo>
                  <a:lnTo>
                    <a:pt x="2060315" y="2000627"/>
                  </a:lnTo>
                  <a:lnTo>
                    <a:pt x="2146162" y="1969893"/>
                  </a:lnTo>
                  <a:lnTo>
                    <a:pt x="2232008" y="1938983"/>
                  </a:lnTo>
                  <a:lnTo>
                    <a:pt x="2317855" y="1907888"/>
                  </a:lnTo>
                  <a:lnTo>
                    <a:pt x="2403701" y="1876598"/>
                  </a:lnTo>
                  <a:lnTo>
                    <a:pt x="2489548" y="1845104"/>
                  </a:lnTo>
                  <a:lnTo>
                    <a:pt x="2575394" y="1813397"/>
                  </a:lnTo>
                  <a:lnTo>
                    <a:pt x="2661241" y="1781468"/>
                  </a:lnTo>
                  <a:lnTo>
                    <a:pt x="2747087" y="1749308"/>
                  </a:lnTo>
                  <a:lnTo>
                    <a:pt x="2832933" y="1716910"/>
                  </a:lnTo>
                  <a:lnTo>
                    <a:pt x="2918780" y="1684264"/>
                  </a:lnTo>
                  <a:lnTo>
                    <a:pt x="3004626" y="1651365"/>
                  </a:lnTo>
                  <a:lnTo>
                    <a:pt x="3090473" y="1618207"/>
                  </a:lnTo>
                  <a:lnTo>
                    <a:pt x="3176319" y="1584785"/>
                  </a:lnTo>
                  <a:lnTo>
                    <a:pt x="3262166" y="1551095"/>
                  </a:lnTo>
                  <a:lnTo>
                    <a:pt x="3348012" y="1517134"/>
                  </a:lnTo>
                  <a:lnTo>
                    <a:pt x="3433859" y="1482902"/>
                  </a:lnTo>
                  <a:lnTo>
                    <a:pt x="3519705" y="1448397"/>
                  </a:lnTo>
                  <a:lnTo>
                    <a:pt x="3605552" y="1413623"/>
                  </a:lnTo>
                  <a:lnTo>
                    <a:pt x="3691398" y="1378580"/>
                  </a:lnTo>
                  <a:lnTo>
                    <a:pt x="3777245" y="1343273"/>
                  </a:lnTo>
                  <a:lnTo>
                    <a:pt x="3863091" y="1307707"/>
                  </a:lnTo>
                  <a:lnTo>
                    <a:pt x="3948938" y="1271887"/>
                  </a:lnTo>
                  <a:lnTo>
                    <a:pt x="4034784" y="1235821"/>
                  </a:lnTo>
                  <a:lnTo>
                    <a:pt x="4120631" y="1199516"/>
                  </a:lnTo>
                  <a:lnTo>
                    <a:pt x="4206477" y="1162980"/>
                  </a:lnTo>
                  <a:lnTo>
                    <a:pt x="4292324" y="1126222"/>
                  </a:lnTo>
                  <a:lnTo>
                    <a:pt x="4378170" y="1089251"/>
                  </a:lnTo>
                  <a:lnTo>
                    <a:pt x="4464017" y="1052076"/>
                  </a:lnTo>
                  <a:lnTo>
                    <a:pt x="4549863" y="1014706"/>
                  </a:lnTo>
                  <a:lnTo>
                    <a:pt x="4635710" y="977151"/>
                  </a:lnTo>
                  <a:lnTo>
                    <a:pt x="4721556" y="939420"/>
                  </a:lnTo>
                  <a:lnTo>
                    <a:pt x="4807403" y="901522"/>
                  </a:lnTo>
                  <a:lnTo>
                    <a:pt x="4893249" y="863466"/>
                  </a:lnTo>
                  <a:lnTo>
                    <a:pt x="4979096" y="825261"/>
                  </a:lnTo>
                  <a:lnTo>
                    <a:pt x="5064942" y="786914"/>
                  </a:lnTo>
                  <a:lnTo>
                    <a:pt x="5150789" y="748434"/>
                  </a:lnTo>
                  <a:lnTo>
                    <a:pt x="5236635" y="709828"/>
                  </a:lnTo>
                  <a:lnTo>
                    <a:pt x="5322482" y="671104"/>
                  </a:lnTo>
                  <a:lnTo>
                    <a:pt x="5408328" y="632268"/>
                  </a:lnTo>
                  <a:lnTo>
                    <a:pt x="5494174" y="593327"/>
                  </a:lnTo>
                  <a:lnTo>
                    <a:pt x="5580021" y="554286"/>
                  </a:lnTo>
                  <a:lnTo>
                    <a:pt x="5665867" y="515153"/>
                  </a:lnTo>
                  <a:lnTo>
                    <a:pt x="5751714" y="475932"/>
                  </a:lnTo>
                  <a:lnTo>
                    <a:pt x="5837560" y="436628"/>
                  </a:lnTo>
                  <a:lnTo>
                    <a:pt x="5923407" y="397246"/>
                  </a:lnTo>
                  <a:lnTo>
                    <a:pt x="6009253" y="357790"/>
                  </a:lnTo>
                  <a:lnTo>
                    <a:pt x="6095100" y="318265"/>
                  </a:lnTo>
                  <a:lnTo>
                    <a:pt x="6180946" y="278675"/>
                  </a:lnTo>
                  <a:lnTo>
                    <a:pt x="6266793" y="239024"/>
                  </a:lnTo>
                  <a:lnTo>
                    <a:pt x="6352639" y="199314"/>
                  </a:lnTo>
                  <a:lnTo>
                    <a:pt x="6438486" y="159549"/>
                  </a:lnTo>
                  <a:lnTo>
                    <a:pt x="6524332" y="119733"/>
                  </a:lnTo>
                  <a:lnTo>
                    <a:pt x="6610179" y="79867"/>
                  </a:lnTo>
                  <a:lnTo>
                    <a:pt x="6696025" y="39955"/>
                  </a:lnTo>
                  <a:lnTo>
                    <a:pt x="6781872" y="0"/>
                  </a:lnTo>
                </a:path>
              </a:pathLst>
            </a:custGeom>
          </p:spPr>
          <p:txBody>
            <a:bodyPr/>
            <a:lstStyle/>
            <a:p>
              <a:endParaRPr/>
            </a:p>
          </p:txBody>
        </p:sp>
        <p:sp>
          <p:nvSpPr>
            <p:cNvPr id="57" name="pl54"/>
            <p:cNvSpPr/>
            <p:nvPr/>
          </p:nvSpPr>
          <p:spPr>
            <a:xfrm>
              <a:off x="1348884" y="2588032"/>
              <a:ext cx="6781872" cy="2704365"/>
            </a:xfrm>
            <a:custGeom>
              <a:avLst/>
              <a:gdLst/>
              <a:ahLst/>
              <a:cxnLst/>
              <a:rect l="0" t="0" r="0" b="0"/>
              <a:pathLst>
                <a:path w="6781872" h="2704365">
                  <a:moveTo>
                    <a:pt x="6781872" y="0"/>
                  </a:moveTo>
                  <a:lnTo>
                    <a:pt x="6696025" y="28509"/>
                  </a:lnTo>
                  <a:lnTo>
                    <a:pt x="6610179" y="57062"/>
                  </a:lnTo>
                  <a:lnTo>
                    <a:pt x="6524332" y="85661"/>
                  </a:lnTo>
                  <a:lnTo>
                    <a:pt x="6438486" y="114309"/>
                  </a:lnTo>
                  <a:lnTo>
                    <a:pt x="6352639" y="143010"/>
                  </a:lnTo>
                  <a:lnTo>
                    <a:pt x="6266793" y="171765"/>
                  </a:lnTo>
                  <a:lnTo>
                    <a:pt x="6180946" y="200578"/>
                  </a:lnTo>
                  <a:lnTo>
                    <a:pt x="6095100" y="229453"/>
                  </a:lnTo>
                  <a:lnTo>
                    <a:pt x="6009253" y="258393"/>
                  </a:lnTo>
                  <a:lnTo>
                    <a:pt x="5923407" y="287403"/>
                  </a:lnTo>
                  <a:lnTo>
                    <a:pt x="5837560" y="316486"/>
                  </a:lnTo>
                  <a:lnTo>
                    <a:pt x="5751714" y="345647"/>
                  </a:lnTo>
                  <a:lnTo>
                    <a:pt x="5665867" y="374890"/>
                  </a:lnTo>
                  <a:lnTo>
                    <a:pt x="5580021" y="404222"/>
                  </a:lnTo>
                  <a:lnTo>
                    <a:pt x="5494174" y="433647"/>
                  </a:lnTo>
                  <a:lnTo>
                    <a:pt x="5408328" y="463171"/>
                  </a:lnTo>
                  <a:lnTo>
                    <a:pt x="5322482" y="492800"/>
                  </a:lnTo>
                  <a:lnTo>
                    <a:pt x="5236635" y="522540"/>
                  </a:lnTo>
                  <a:lnTo>
                    <a:pt x="5150789" y="552399"/>
                  </a:lnTo>
                  <a:lnTo>
                    <a:pt x="5064942" y="582384"/>
                  </a:lnTo>
                  <a:lnTo>
                    <a:pt x="4979096" y="612502"/>
                  </a:lnTo>
                  <a:lnTo>
                    <a:pt x="4893249" y="642762"/>
                  </a:lnTo>
                  <a:lnTo>
                    <a:pt x="4807403" y="673171"/>
                  </a:lnTo>
                  <a:lnTo>
                    <a:pt x="4721556" y="703738"/>
                  </a:lnTo>
                  <a:lnTo>
                    <a:pt x="4635710" y="734472"/>
                  </a:lnTo>
                  <a:lnTo>
                    <a:pt x="4549863" y="765382"/>
                  </a:lnTo>
                  <a:lnTo>
                    <a:pt x="4464017" y="796477"/>
                  </a:lnTo>
                  <a:lnTo>
                    <a:pt x="4378170" y="827767"/>
                  </a:lnTo>
                  <a:lnTo>
                    <a:pt x="4292324" y="859261"/>
                  </a:lnTo>
                  <a:lnTo>
                    <a:pt x="4206477" y="890967"/>
                  </a:lnTo>
                  <a:lnTo>
                    <a:pt x="4120631" y="922897"/>
                  </a:lnTo>
                  <a:lnTo>
                    <a:pt x="4034784" y="955056"/>
                  </a:lnTo>
                  <a:lnTo>
                    <a:pt x="3948938" y="987455"/>
                  </a:lnTo>
                  <a:lnTo>
                    <a:pt x="3863091" y="1020101"/>
                  </a:lnTo>
                  <a:lnTo>
                    <a:pt x="3777245" y="1053000"/>
                  </a:lnTo>
                  <a:lnTo>
                    <a:pt x="3691398" y="1086158"/>
                  </a:lnTo>
                  <a:lnTo>
                    <a:pt x="3605552" y="1119580"/>
                  </a:lnTo>
                  <a:lnTo>
                    <a:pt x="3519705" y="1153270"/>
                  </a:lnTo>
                  <a:lnTo>
                    <a:pt x="3433859" y="1187231"/>
                  </a:lnTo>
                  <a:lnTo>
                    <a:pt x="3348012" y="1221463"/>
                  </a:lnTo>
                  <a:lnTo>
                    <a:pt x="3262166" y="1255967"/>
                  </a:lnTo>
                  <a:lnTo>
                    <a:pt x="3176319" y="1290742"/>
                  </a:lnTo>
                  <a:lnTo>
                    <a:pt x="3090473" y="1325785"/>
                  </a:lnTo>
                  <a:lnTo>
                    <a:pt x="3004626" y="1361092"/>
                  </a:lnTo>
                  <a:lnTo>
                    <a:pt x="2918780" y="1396658"/>
                  </a:lnTo>
                  <a:lnTo>
                    <a:pt x="2832933" y="1432478"/>
                  </a:lnTo>
                  <a:lnTo>
                    <a:pt x="2747087" y="1468544"/>
                  </a:lnTo>
                  <a:lnTo>
                    <a:pt x="2661241" y="1504849"/>
                  </a:lnTo>
                  <a:lnTo>
                    <a:pt x="2575394" y="1541385"/>
                  </a:lnTo>
                  <a:lnTo>
                    <a:pt x="2489548" y="1578143"/>
                  </a:lnTo>
                  <a:lnTo>
                    <a:pt x="2403701" y="1615114"/>
                  </a:lnTo>
                  <a:lnTo>
                    <a:pt x="2317855" y="1652289"/>
                  </a:lnTo>
                  <a:lnTo>
                    <a:pt x="2232008" y="1689659"/>
                  </a:lnTo>
                  <a:lnTo>
                    <a:pt x="2146162" y="1727214"/>
                  </a:lnTo>
                  <a:lnTo>
                    <a:pt x="2060315" y="1764945"/>
                  </a:lnTo>
                  <a:lnTo>
                    <a:pt x="1974469" y="1802842"/>
                  </a:lnTo>
                  <a:lnTo>
                    <a:pt x="1888622" y="1840898"/>
                  </a:lnTo>
                  <a:lnTo>
                    <a:pt x="1802776" y="1879104"/>
                  </a:lnTo>
                  <a:lnTo>
                    <a:pt x="1716929" y="1917451"/>
                  </a:lnTo>
                  <a:lnTo>
                    <a:pt x="1631083" y="1955931"/>
                  </a:lnTo>
                  <a:lnTo>
                    <a:pt x="1545236" y="1994537"/>
                  </a:lnTo>
                  <a:lnTo>
                    <a:pt x="1459390" y="2033261"/>
                  </a:lnTo>
                  <a:lnTo>
                    <a:pt x="1373543" y="2072097"/>
                  </a:lnTo>
                  <a:lnTo>
                    <a:pt x="1287697" y="2111038"/>
                  </a:lnTo>
                  <a:lnTo>
                    <a:pt x="1201850" y="2150078"/>
                  </a:lnTo>
                  <a:lnTo>
                    <a:pt x="1116004" y="2189212"/>
                  </a:lnTo>
                  <a:lnTo>
                    <a:pt x="1030157" y="2228433"/>
                  </a:lnTo>
                  <a:lnTo>
                    <a:pt x="944311" y="2267737"/>
                  </a:lnTo>
                  <a:lnTo>
                    <a:pt x="858464" y="2307119"/>
                  </a:lnTo>
                  <a:lnTo>
                    <a:pt x="772618" y="2346575"/>
                  </a:lnTo>
                  <a:lnTo>
                    <a:pt x="686771" y="2386099"/>
                  </a:lnTo>
                  <a:lnTo>
                    <a:pt x="600925" y="2425689"/>
                  </a:lnTo>
                  <a:lnTo>
                    <a:pt x="515078" y="2465341"/>
                  </a:lnTo>
                  <a:lnTo>
                    <a:pt x="429232" y="2505051"/>
                  </a:lnTo>
                  <a:lnTo>
                    <a:pt x="343385" y="2544815"/>
                  </a:lnTo>
                  <a:lnTo>
                    <a:pt x="257539" y="2584632"/>
                  </a:lnTo>
                  <a:lnTo>
                    <a:pt x="171692" y="2624498"/>
                  </a:lnTo>
                  <a:lnTo>
                    <a:pt x="85846" y="2664410"/>
                  </a:lnTo>
                  <a:lnTo>
                    <a:pt x="0" y="2704365"/>
                  </a:lnTo>
                </a:path>
              </a:pathLst>
            </a:custGeom>
          </p:spPr>
          <p:txBody>
            <a:bodyPr/>
            <a:lstStyle/>
            <a:p>
              <a:endParaRPr/>
            </a:p>
          </p:txBody>
        </p:sp>
        <p:sp>
          <p:nvSpPr>
            <p:cNvPr id="58" name="pl55"/>
            <p:cNvSpPr/>
            <p:nvPr/>
          </p:nvSpPr>
          <p:spPr>
            <a:xfrm>
              <a:off x="1348884" y="2270359"/>
              <a:ext cx="6781872" cy="2704365"/>
            </a:xfrm>
            <a:custGeom>
              <a:avLst/>
              <a:gdLst/>
              <a:ahLst/>
              <a:cxnLst/>
              <a:rect l="0" t="0" r="0" b="0"/>
              <a:pathLst>
                <a:path w="6781872" h="2704365">
                  <a:moveTo>
                    <a:pt x="0" y="2704365"/>
                  </a:moveTo>
                  <a:lnTo>
                    <a:pt x="85846" y="2670133"/>
                  </a:lnTo>
                  <a:lnTo>
                    <a:pt x="171692" y="2635900"/>
                  </a:lnTo>
                  <a:lnTo>
                    <a:pt x="257539" y="2601668"/>
                  </a:lnTo>
                  <a:lnTo>
                    <a:pt x="343385" y="2567435"/>
                  </a:lnTo>
                  <a:lnTo>
                    <a:pt x="429232" y="2533203"/>
                  </a:lnTo>
                  <a:lnTo>
                    <a:pt x="515078" y="2498970"/>
                  </a:lnTo>
                  <a:lnTo>
                    <a:pt x="600925" y="2464738"/>
                  </a:lnTo>
                  <a:lnTo>
                    <a:pt x="686771" y="2430506"/>
                  </a:lnTo>
                  <a:lnTo>
                    <a:pt x="772618" y="2396273"/>
                  </a:lnTo>
                  <a:lnTo>
                    <a:pt x="858464" y="2362041"/>
                  </a:lnTo>
                  <a:lnTo>
                    <a:pt x="944311" y="2327808"/>
                  </a:lnTo>
                  <a:lnTo>
                    <a:pt x="1030157" y="2293576"/>
                  </a:lnTo>
                  <a:lnTo>
                    <a:pt x="1116004" y="2259343"/>
                  </a:lnTo>
                  <a:lnTo>
                    <a:pt x="1201850" y="2225111"/>
                  </a:lnTo>
                  <a:lnTo>
                    <a:pt x="1287697" y="2190878"/>
                  </a:lnTo>
                  <a:lnTo>
                    <a:pt x="1373543" y="2156646"/>
                  </a:lnTo>
                  <a:lnTo>
                    <a:pt x="1459390" y="2122413"/>
                  </a:lnTo>
                  <a:lnTo>
                    <a:pt x="1545236" y="2088181"/>
                  </a:lnTo>
                  <a:lnTo>
                    <a:pt x="1631083" y="2053948"/>
                  </a:lnTo>
                  <a:lnTo>
                    <a:pt x="1716929" y="2019716"/>
                  </a:lnTo>
                  <a:lnTo>
                    <a:pt x="1802776" y="1985483"/>
                  </a:lnTo>
                  <a:lnTo>
                    <a:pt x="1888622" y="1951251"/>
                  </a:lnTo>
                  <a:lnTo>
                    <a:pt x="1974469" y="1917018"/>
                  </a:lnTo>
                  <a:lnTo>
                    <a:pt x="2060315" y="1882786"/>
                  </a:lnTo>
                  <a:lnTo>
                    <a:pt x="2146162" y="1848553"/>
                  </a:lnTo>
                  <a:lnTo>
                    <a:pt x="2232008" y="1814321"/>
                  </a:lnTo>
                  <a:lnTo>
                    <a:pt x="2317855" y="1780088"/>
                  </a:lnTo>
                  <a:lnTo>
                    <a:pt x="2403701" y="1745856"/>
                  </a:lnTo>
                  <a:lnTo>
                    <a:pt x="2489548" y="1711623"/>
                  </a:lnTo>
                  <a:lnTo>
                    <a:pt x="2575394" y="1677391"/>
                  </a:lnTo>
                  <a:lnTo>
                    <a:pt x="2661241" y="1643159"/>
                  </a:lnTo>
                  <a:lnTo>
                    <a:pt x="2747087" y="1608926"/>
                  </a:lnTo>
                  <a:lnTo>
                    <a:pt x="2832933" y="1574694"/>
                  </a:lnTo>
                  <a:lnTo>
                    <a:pt x="2918780" y="1540461"/>
                  </a:lnTo>
                  <a:lnTo>
                    <a:pt x="3004626" y="1506229"/>
                  </a:lnTo>
                  <a:lnTo>
                    <a:pt x="3090473" y="1471996"/>
                  </a:lnTo>
                  <a:lnTo>
                    <a:pt x="3176319" y="1437764"/>
                  </a:lnTo>
                  <a:lnTo>
                    <a:pt x="3262166" y="1403531"/>
                  </a:lnTo>
                  <a:lnTo>
                    <a:pt x="3348012" y="1369299"/>
                  </a:lnTo>
                  <a:lnTo>
                    <a:pt x="3433859" y="1335066"/>
                  </a:lnTo>
                  <a:lnTo>
                    <a:pt x="3519705" y="1300834"/>
                  </a:lnTo>
                  <a:lnTo>
                    <a:pt x="3605552" y="1266601"/>
                  </a:lnTo>
                  <a:lnTo>
                    <a:pt x="3691398" y="1232369"/>
                  </a:lnTo>
                  <a:lnTo>
                    <a:pt x="3777245" y="1198136"/>
                  </a:lnTo>
                  <a:lnTo>
                    <a:pt x="3863091" y="1163904"/>
                  </a:lnTo>
                  <a:lnTo>
                    <a:pt x="3948938" y="1129671"/>
                  </a:lnTo>
                  <a:lnTo>
                    <a:pt x="4034784" y="1095439"/>
                  </a:lnTo>
                  <a:lnTo>
                    <a:pt x="4120631" y="1061206"/>
                  </a:lnTo>
                  <a:lnTo>
                    <a:pt x="4206477" y="1026974"/>
                  </a:lnTo>
                  <a:lnTo>
                    <a:pt x="4292324" y="992741"/>
                  </a:lnTo>
                  <a:lnTo>
                    <a:pt x="4378170" y="958509"/>
                  </a:lnTo>
                  <a:lnTo>
                    <a:pt x="4464017" y="924276"/>
                  </a:lnTo>
                  <a:lnTo>
                    <a:pt x="4549863" y="890044"/>
                  </a:lnTo>
                  <a:lnTo>
                    <a:pt x="4635710" y="855811"/>
                  </a:lnTo>
                  <a:lnTo>
                    <a:pt x="4721556" y="821579"/>
                  </a:lnTo>
                  <a:lnTo>
                    <a:pt x="4807403" y="787347"/>
                  </a:lnTo>
                  <a:lnTo>
                    <a:pt x="4893249" y="753114"/>
                  </a:lnTo>
                  <a:lnTo>
                    <a:pt x="4979096" y="718882"/>
                  </a:lnTo>
                  <a:lnTo>
                    <a:pt x="5064942" y="684649"/>
                  </a:lnTo>
                  <a:lnTo>
                    <a:pt x="5150789" y="650417"/>
                  </a:lnTo>
                  <a:lnTo>
                    <a:pt x="5236635" y="616184"/>
                  </a:lnTo>
                  <a:lnTo>
                    <a:pt x="5322482" y="581952"/>
                  </a:lnTo>
                  <a:lnTo>
                    <a:pt x="5408328" y="547719"/>
                  </a:lnTo>
                  <a:lnTo>
                    <a:pt x="5494174" y="513487"/>
                  </a:lnTo>
                  <a:lnTo>
                    <a:pt x="5580021" y="479254"/>
                  </a:lnTo>
                  <a:lnTo>
                    <a:pt x="5665867" y="445022"/>
                  </a:lnTo>
                  <a:lnTo>
                    <a:pt x="5751714" y="410789"/>
                  </a:lnTo>
                  <a:lnTo>
                    <a:pt x="5837560" y="376557"/>
                  </a:lnTo>
                  <a:lnTo>
                    <a:pt x="5923407" y="342324"/>
                  </a:lnTo>
                  <a:lnTo>
                    <a:pt x="6009253" y="308092"/>
                  </a:lnTo>
                  <a:lnTo>
                    <a:pt x="6095100" y="273859"/>
                  </a:lnTo>
                  <a:lnTo>
                    <a:pt x="6180946" y="239627"/>
                  </a:lnTo>
                  <a:lnTo>
                    <a:pt x="6266793" y="205394"/>
                  </a:lnTo>
                  <a:lnTo>
                    <a:pt x="6352639" y="171162"/>
                  </a:lnTo>
                  <a:lnTo>
                    <a:pt x="6438486" y="136929"/>
                  </a:lnTo>
                  <a:lnTo>
                    <a:pt x="6524332" y="102697"/>
                  </a:lnTo>
                  <a:lnTo>
                    <a:pt x="6610179" y="68464"/>
                  </a:lnTo>
                  <a:lnTo>
                    <a:pt x="6696025" y="34232"/>
                  </a:lnTo>
                  <a:lnTo>
                    <a:pt x="6781872" y="0"/>
                  </a:lnTo>
                </a:path>
              </a:pathLst>
            </a:custGeom>
            <a:ln w="40651" cap="flat">
              <a:solidFill>
                <a:srgbClr val="A1253E">
                  <a:alpha val="100000"/>
                </a:srgbClr>
              </a:solidFill>
              <a:prstDash val="solid"/>
              <a:round/>
            </a:ln>
          </p:spPr>
          <p:txBody>
            <a:bodyPr/>
            <a:lstStyle/>
            <a:p>
              <a:endParaRPr/>
            </a:p>
          </p:txBody>
        </p:sp>
        <p:sp>
          <p:nvSpPr>
            <p:cNvPr id="59" name="tx56"/>
            <p:cNvSpPr/>
            <p:nvPr/>
          </p:nvSpPr>
          <p:spPr>
            <a:xfrm>
              <a:off x="8469850" y="4145413"/>
              <a:ext cx="1372492"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F5B50C">
                      <a:alpha val="100000"/>
                    </a:srgbClr>
                  </a:solidFill>
                  <a:cs typeface="Arial"/>
                </a:rPr>
                <a:t>Maintenance </a:t>
              </a:r>
            </a:p>
          </p:txBody>
        </p:sp>
        <p:sp>
          <p:nvSpPr>
            <p:cNvPr id="60" name="tx57"/>
            <p:cNvSpPr/>
            <p:nvPr/>
          </p:nvSpPr>
          <p:spPr>
            <a:xfrm>
              <a:off x="8469850" y="4431846"/>
              <a:ext cx="1194680" cy="20906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F5B50C">
                      <a:alpha val="100000"/>
                    </a:srgbClr>
                  </a:solidFill>
                  <a:cs typeface="Arial"/>
                </a:rPr>
                <a:t>expenditure</a:t>
              </a:r>
            </a:p>
          </p:txBody>
        </p:sp>
        <p:sp>
          <p:nvSpPr>
            <p:cNvPr id="61" name="tx58"/>
            <p:cNvSpPr/>
            <p:nvPr/>
          </p:nvSpPr>
          <p:spPr>
            <a:xfrm>
              <a:off x="8469850" y="3025737"/>
              <a:ext cx="2045791"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EF7900">
                      <a:alpha val="100000"/>
                    </a:srgbClr>
                  </a:solidFill>
                  <a:cs typeface="Arial"/>
                </a:rPr>
                <a:t>Passenger vehicles </a:t>
              </a:r>
            </a:p>
          </p:txBody>
        </p:sp>
        <p:sp>
          <p:nvSpPr>
            <p:cNvPr id="62" name="tx59"/>
            <p:cNvSpPr/>
            <p:nvPr/>
          </p:nvSpPr>
          <p:spPr>
            <a:xfrm>
              <a:off x="8469850" y="3352130"/>
              <a:ext cx="1193899"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dirty="0">
                  <a:solidFill>
                    <a:srgbClr val="EF7900">
                      <a:alpha val="100000"/>
                    </a:srgbClr>
                  </a:solidFill>
                  <a:cs typeface="Arial"/>
                </a:rPr>
                <a:t>(</a:t>
              </a:r>
              <a:r>
                <a:rPr sz="1800" dirty="0" err="1">
                  <a:solidFill>
                    <a:srgbClr val="EF7900">
                      <a:alpha val="100000"/>
                    </a:srgbClr>
                  </a:solidFill>
                  <a:cs typeface="Arial"/>
                </a:rPr>
                <a:t>kilometr</a:t>
              </a:r>
              <a:r>
                <a:rPr lang="en-AU" sz="1800" dirty="0">
                  <a:solidFill>
                    <a:srgbClr val="EF7900">
                      <a:alpha val="100000"/>
                    </a:srgbClr>
                  </a:solidFill>
                  <a:cs typeface="Arial"/>
                </a:rPr>
                <a:t>e</a:t>
              </a:r>
              <a:r>
                <a:rPr sz="1800" dirty="0">
                  <a:solidFill>
                    <a:srgbClr val="EF7900">
                      <a:alpha val="100000"/>
                    </a:srgbClr>
                  </a:solidFill>
                  <a:cs typeface="Arial"/>
                </a:rPr>
                <a:t>s)</a:t>
              </a:r>
            </a:p>
          </p:txBody>
        </p:sp>
        <p:sp>
          <p:nvSpPr>
            <p:cNvPr id="63" name="tx60"/>
            <p:cNvSpPr/>
            <p:nvPr/>
          </p:nvSpPr>
          <p:spPr>
            <a:xfrm>
              <a:off x="8469850" y="1948699"/>
              <a:ext cx="1308868"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A1253E">
                      <a:alpha val="100000"/>
                    </a:srgbClr>
                  </a:solidFill>
                  <a:cs typeface="Arial"/>
                </a:rPr>
                <a:t>Road freight </a:t>
              </a:r>
            </a:p>
          </p:txBody>
        </p:sp>
        <p:sp>
          <p:nvSpPr>
            <p:cNvPr id="64" name="tx61"/>
            <p:cNvSpPr/>
            <p:nvPr/>
          </p:nvSpPr>
          <p:spPr>
            <a:xfrm>
              <a:off x="8469850" y="2277883"/>
              <a:ext cx="1842082"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dirty="0">
                  <a:solidFill>
                    <a:srgbClr val="A1253E">
                      <a:alpha val="100000"/>
                    </a:srgbClr>
                  </a:solidFill>
                  <a:cs typeface="Arial"/>
                </a:rPr>
                <a:t>(</a:t>
              </a:r>
              <a:r>
                <a:rPr sz="1800" dirty="0" err="1">
                  <a:solidFill>
                    <a:srgbClr val="A1253E">
                      <a:alpha val="100000"/>
                    </a:srgbClr>
                  </a:solidFill>
                  <a:cs typeface="Arial"/>
                </a:rPr>
                <a:t>tonne-kilometr</a:t>
              </a:r>
              <a:r>
                <a:rPr lang="en-AU" sz="1800" dirty="0">
                  <a:solidFill>
                    <a:srgbClr val="A1253E">
                      <a:alpha val="100000"/>
                    </a:srgbClr>
                  </a:solidFill>
                  <a:cs typeface="Arial"/>
                </a:rPr>
                <a:t>e</a:t>
              </a:r>
              <a:r>
                <a:rPr sz="1800" dirty="0">
                  <a:solidFill>
                    <a:srgbClr val="A1253E">
                      <a:alpha val="100000"/>
                    </a:srgbClr>
                  </a:solidFill>
                  <a:cs typeface="Arial"/>
                </a:rPr>
                <a:t>s)</a:t>
              </a:r>
            </a:p>
          </p:txBody>
        </p:sp>
        <p:sp>
          <p:nvSpPr>
            <p:cNvPr id="65" name="tx62"/>
            <p:cNvSpPr/>
            <p:nvPr/>
          </p:nvSpPr>
          <p:spPr>
            <a:xfrm>
              <a:off x="373303" y="4882156"/>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a:t>
              </a:r>
            </a:p>
          </p:txBody>
        </p:sp>
        <p:sp>
          <p:nvSpPr>
            <p:cNvPr id="66" name="tx63"/>
            <p:cNvSpPr/>
            <p:nvPr/>
          </p:nvSpPr>
          <p:spPr>
            <a:xfrm>
              <a:off x="373303" y="4165991"/>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105</a:t>
              </a:r>
            </a:p>
          </p:txBody>
        </p:sp>
        <p:sp>
          <p:nvSpPr>
            <p:cNvPr id="67" name="tx64"/>
            <p:cNvSpPr/>
            <p:nvPr/>
          </p:nvSpPr>
          <p:spPr>
            <a:xfrm>
              <a:off x="373303" y="3449826"/>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110</a:t>
              </a:r>
            </a:p>
          </p:txBody>
        </p:sp>
        <p:sp>
          <p:nvSpPr>
            <p:cNvPr id="68" name="tx65"/>
            <p:cNvSpPr/>
            <p:nvPr/>
          </p:nvSpPr>
          <p:spPr>
            <a:xfrm>
              <a:off x="373303" y="2733662"/>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115</a:t>
              </a:r>
            </a:p>
          </p:txBody>
        </p:sp>
        <p:sp>
          <p:nvSpPr>
            <p:cNvPr id="69" name="tx66"/>
            <p:cNvSpPr/>
            <p:nvPr/>
          </p:nvSpPr>
          <p:spPr>
            <a:xfrm>
              <a:off x="373303" y="2017497"/>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120</a:t>
              </a:r>
            </a:p>
          </p:txBody>
        </p:sp>
        <p:sp>
          <p:nvSpPr>
            <p:cNvPr id="70" name="pl67"/>
            <p:cNvSpPr/>
            <p:nvPr/>
          </p:nvSpPr>
          <p:spPr>
            <a:xfrm>
              <a:off x="857198" y="5491624"/>
              <a:ext cx="10817086" cy="0"/>
            </a:xfrm>
            <a:custGeom>
              <a:avLst/>
              <a:gdLst/>
              <a:ahLst/>
              <a:cxnLst/>
              <a:rect l="0" t="0" r="0" b="0"/>
              <a:pathLst>
                <a:path w="10817086">
                  <a:moveTo>
                    <a:pt x="0" y="0"/>
                  </a:moveTo>
                  <a:lnTo>
                    <a:pt x="10817086" y="0"/>
                  </a:lnTo>
                </a:path>
              </a:pathLst>
            </a:custGeom>
            <a:ln w="9525" cap="flat">
              <a:solidFill>
                <a:srgbClr val="000000">
                  <a:alpha val="100000"/>
                </a:srgbClr>
              </a:solidFill>
              <a:prstDash val="solid"/>
              <a:round/>
            </a:ln>
          </p:spPr>
          <p:txBody>
            <a:bodyPr/>
            <a:lstStyle/>
            <a:p>
              <a:endParaRPr/>
            </a:p>
          </p:txBody>
        </p:sp>
        <p:sp>
          <p:nvSpPr>
            <p:cNvPr id="71" name="pl68"/>
            <p:cNvSpPr/>
            <p:nvPr/>
          </p:nvSpPr>
          <p:spPr>
            <a:xfrm>
              <a:off x="1348884"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2" name="pl69"/>
            <p:cNvSpPr/>
            <p:nvPr/>
          </p:nvSpPr>
          <p:spPr>
            <a:xfrm>
              <a:off x="4739820"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3" name="pl70"/>
            <p:cNvSpPr/>
            <p:nvPr/>
          </p:nvSpPr>
          <p:spPr>
            <a:xfrm>
              <a:off x="8130756"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4" name="tx71"/>
            <p:cNvSpPr/>
            <p:nvPr/>
          </p:nvSpPr>
          <p:spPr>
            <a:xfrm>
              <a:off x="1094611"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2009</a:t>
              </a:r>
            </a:p>
          </p:txBody>
        </p:sp>
        <p:sp>
          <p:nvSpPr>
            <p:cNvPr id="75" name="tx72"/>
            <p:cNvSpPr/>
            <p:nvPr/>
          </p:nvSpPr>
          <p:spPr>
            <a:xfrm>
              <a:off x="4485547"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2014</a:t>
              </a:r>
            </a:p>
          </p:txBody>
        </p:sp>
        <p:sp>
          <p:nvSpPr>
            <p:cNvPr id="76" name="tx73"/>
            <p:cNvSpPr/>
            <p:nvPr/>
          </p:nvSpPr>
          <p:spPr>
            <a:xfrm>
              <a:off x="7876483" y="5590649"/>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2019</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dirty="0"/>
              <a:t>Councils have expanded their services into </a:t>
            </a:r>
            <a:r>
              <a:rPr dirty="0"/>
              <a:t>other areas</a:t>
            </a:r>
          </a:p>
        </p:txBody>
      </p:sp>
      <p:sp>
        <p:nvSpPr>
          <p:cNvPr id="3" name="Content Placeholder 2"/>
          <p:cNvSpPr>
            <a:spLocks noGrp="1"/>
          </p:cNvSpPr>
          <p:nvPr>
            <p:ph type="body" sz="quarter" idx="10" hasCustomPrompt="1"/>
          </p:nvPr>
        </p:nvSpPr>
        <p:spPr>
          <a:xfrm>
            <a:off x="378478" y="1312069"/>
            <a:ext cx="11398531" cy="335156"/>
          </a:xfrm>
        </p:spPr>
        <p:txBody>
          <a:bodyPr/>
          <a:lstStyle/>
          <a:p>
            <a:r>
              <a:rPr lang="en-AU" dirty="0"/>
              <a:t>Real growth in local government expenditure between 2013 and 2022, by category</a:t>
            </a:r>
            <a:endParaRPr dirty="0"/>
          </a:p>
        </p:txBody>
      </p:sp>
      <p:sp>
        <p:nvSpPr>
          <p:cNvPr id="4" name="Caption Placeholder 1"/>
          <p:cNvSpPr>
            <a:spLocks noGrp="1"/>
          </p:cNvSpPr>
          <p:nvPr>
            <p:ph type="body" sz="quarter" idx="11" hasCustomPrompt="1"/>
          </p:nvPr>
        </p:nvSpPr>
        <p:spPr>
          <a:xfrm>
            <a:off x="371475" y="6239781"/>
            <a:ext cx="10662320" cy="455613"/>
          </a:xfrm>
        </p:spPr>
        <p:txBody>
          <a:bodyPr/>
          <a:lstStyle/>
          <a:p>
            <a:r>
              <a:rPr dirty="0"/>
              <a:t> </a:t>
            </a:r>
            <a:r>
              <a:rPr lang="en-AU" dirty="0"/>
              <a:t>Source: ABS 2023a</a:t>
            </a:r>
            <a:endParaRPr dirty="0"/>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3969976" y="1899602"/>
              <a:ext cx="7704308" cy="3592021"/>
            </a:xfrm>
            <a:prstGeom prst="rect">
              <a:avLst/>
            </a:prstGeom>
            <a:solidFill>
              <a:srgbClr val="FFFFFF">
                <a:alpha val="100000"/>
              </a:srgbClr>
            </a:solidFill>
          </p:spPr>
          <p:txBody>
            <a:bodyPr/>
            <a:lstStyle/>
            <a:p>
              <a:endParaRPr/>
            </a:p>
          </p:txBody>
        </p:sp>
        <p:sp>
          <p:nvSpPr>
            <p:cNvPr id="9" name="pl6"/>
            <p:cNvSpPr/>
            <p:nvPr/>
          </p:nvSpPr>
          <p:spPr>
            <a:xfrm>
              <a:off x="3969976"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5821973"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7673970"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9525968"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1377965"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4" name="rc11"/>
            <p:cNvSpPr/>
            <p:nvPr/>
          </p:nvSpPr>
          <p:spPr>
            <a:xfrm>
              <a:off x="5821973" y="4417539"/>
              <a:ext cx="539859"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5821973" y="3008903"/>
              <a:ext cx="3471632"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6" name="rc13"/>
            <p:cNvSpPr/>
            <p:nvPr/>
          </p:nvSpPr>
          <p:spPr>
            <a:xfrm>
              <a:off x="5821973" y="3713221"/>
              <a:ext cx="1710216"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7" name="rc14"/>
            <p:cNvSpPr/>
            <p:nvPr/>
          </p:nvSpPr>
          <p:spPr>
            <a:xfrm>
              <a:off x="5821973" y="1952426"/>
              <a:ext cx="5420285"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8" name="rc15"/>
            <p:cNvSpPr/>
            <p:nvPr/>
          </p:nvSpPr>
          <p:spPr>
            <a:xfrm>
              <a:off x="5821973" y="4065380"/>
              <a:ext cx="1632809"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9" name="rc16"/>
            <p:cNvSpPr/>
            <p:nvPr/>
          </p:nvSpPr>
          <p:spPr>
            <a:xfrm>
              <a:off x="5821973" y="3361062"/>
              <a:ext cx="1725706"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0" name="rc17"/>
            <p:cNvSpPr/>
            <p:nvPr/>
          </p:nvSpPr>
          <p:spPr>
            <a:xfrm>
              <a:off x="5821973" y="2304585"/>
              <a:ext cx="4401983"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1" name="rc18"/>
            <p:cNvSpPr/>
            <p:nvPr/>
          </p:nvSpPr>
          <p:spPr>
            <a:xfrm>
              <a:off x="5821973" y="2656744"/>
              <a:ext cx="3682127"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2" name="rc19"/>
            <p:cNvSpPr/>
            <p:nvPr/>
          </p:nvSpPr>
          <p:spPr>
            <a:xfrm>
              <a:off x="4221288" y="5121857"/>
              <a:ext cx="1600684" cy="316943"/>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23" name="rc20"/>
            <p:cNvSpPr/>
            <p:nvPr/>
          </p:nvSpPr>
          <p:spPr>
            <a:xfrm>
              <a:off x="5821973" y="4769698"/>
              <a:ext cx="297816" cy="316943"/>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24" name="pl21"/>
            <p:cNvSpPr/>
            <p:nvPr/>
          </p:nvSpPr>
          <p:spPr>
            <a:xfrm>
              <a:off x="3969976" y="1899602"/>
              <a:ext cx="0" cy="3592021"/>
            </a:xfrm>
            <a:custGeom>
              <a:avLst/>
              <a:gdLst/>
              <a:ahLst/>
              <a:cxnLst/>
              <a:rect l="0" t="0" r="0" b="0"/>
              <a:pathLst>
                <a:path h="3592021">
                  <a:moveTo>
                    <a:pt x="0" y="3592021"/>
                  </a:moveTo>
                  <a:lnTo>
                    <a:pt x="0" y="0"/>
                  </a:lnTo>
                </a:path>
              </a:pathLst>
            </a:custGeom>
            <a:ln w="9525" cap="flat">
              <a:solidFill>
                <a:srgbClr val="000000">
                  <a:alpha val="100000"/>
                </a:srgbClr>
              </a:solidFill>
              <a:prstDash val="solid"/>
              <a:round/>
            </a:ln>
          </p:spPr>
          <p:txBody>
            <a:bodyPr/>
            <a:lstStyle/>
            <a:p>
              <a:endParaRPr/>
            </a:p>
          </p:txBody>
        </p:sp>
        <p:sp>
          <p:nvSpPr>
            <p:cNvPr id="25" name="tx22"/>
            <p:cNvSpPr/>
            <p:nvPr/>
          </p:nvSpPr>
          <p:spPr>
            <a:xfrm>
              <a:off x="2177435" y="5150290"/>
              <a:ext cx="1690054" cy="21185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Social protection</a:t>
              </a:r>
            </a:p>
          </p:txBody>
        </p:sp>
        <p:sp>
          <p:nvSpPr>
            <p:cNvPr id="26" name="tx23"/>
            <p:cNvSpPr/>
            <p:nvPr/>
          </p:nvSpPr>
          <p:spPr>
            <a:xfrm>
              <a:off x="2889243" y="4800922"/>
              <a:ext cx="978247" cy="20906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Transport</a:t>
              </a:r>
            </a:p>
          </p:txBody>
        </p:sp>
        <p:sp>
          <p:nvSpPr>
            <p:cNvPr id="27" name="tx24"/>
            <p:cNvSpPr/>
            <p:nvPr/>
          </p:nvSpPr>
          <p:spPr>
            <a:xfrm>
              <a:off x="1491523" y="4445972"/>
              <a:ext cx="2375966" cy="21185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General public services</a:t>
              </a:r>
            </a:p>
          </p:txBody>
        </p:sp>
        <p:sp>
          <p:nvSpPr>
            <p:cNvPr id="28" name="tx25"/>
            <p:cNvSpPr/>
            <p:nvPr/>
          </p:nvSpPr>
          <p:spPr>
            <a:xfrm>
              <a:off x="373303" y="4093925"/>
              <a:ext cx="3494186"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Housing and community amenities</a:t>
              </a:r>
            </a:p>
          </p:txBody>
        </p:sp>
        <p:sp>
          <p:nvSpPr>
            <p:cNvPr id="29" name="tx26"/>
            <p:cNvSpPr/>
            <p:nvPr/>
          </p:nvSpPr>
          <p:spPr>
            <a:xfrm>
              <a:off x="2177770" y="3784405"/>
              <a:ext cx="1689720" cy="16910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Economic affairs</a:t>
              </a:r>
            </a:p>
          </p:txBody>
        </p:sp>
        <p:sp>
          <p:nvSpPr>
            <p:cNvPr id="30" name="tx27"/>
            <p:cNvSpPr/>
            <p:nvPr/>
          </p:nvSpPr>
          <p:spPr>
            <a:xfrm>
              <a:off x="3206693" y="3435037"/>
              <a:ext cx="660796"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Health</a:t>
              </a:r>
            </a:p>
          </p:txBody>
        </p:sp>
        <p:sp>
          <p:nvSpPr>
            <p:cNvPr id="31" name="tx28"/>
            <p:cNvSpPr/>
            <p:nvPr/>
          </p:nvSpPr>
          <p:spPr>
            <a:xfrm>
              <a:off x="1529363" y="3034657"/>
              <a:ext cx="2338127"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Public order and safety</a:t>
              </a:r>
            </a:p>
          </p:txBody>
        </p:sp>
        <p:sp>
          <p:nvSpPr>
            <p:cNvPr id="32" name="tx29"/>
            <p:cNvSpPr/>
            <p:nvPr/>
          </p:nvSpPr>
          <p:spPr>
            <a:xfrm>
              <a:off x="2850733" y="2730719"/>
              <a:ext cx="1016756"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Education</a:t>
              </a:r>
            </a:p>
          </p:txBody>
        </p:sp>
        <p:sp>
          <p:nvSpPr>
            <p:cNvPr id="33" name="tx30"/>
            <p:cNvSpPr/>
            <p:nvPr/>
          </p:nvSpPr>
          <p:spPr>
            <a:xfrm>
              <a:off x="639854" y="2333130"/>
              <a:ext cx="3227635"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Recreation, culture, and religion</a:t>
              </a:r>
            </a:p>
          </p:txBody>
        </p:sp>
        <p:sp>
          <p:nvSpPr>
            <p:cNvPr id="34" name="tx31"/>
            <p:cNvSpPr/>
            <p:nvPr/>
          </p:nvSpPr>
          <p:spPr>
            <a:xfrm>
              <a:off x="1338826" y="1983650"/>
              <a:ext cx="2528664" cy="20906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Environmental protection</a:t>
              </a:r>
            </a:p>
          </p:txBody>
        </p:sp>
        <p:sp>
          <p:nvSpPr>
            <p:cNvPr id="35" name="pl32"/>
            <p:cNvSpPr/>
            <p:nvPr/>
          </p:nvSpPr>
          <p:spPr>
            <a:xfrm>
              <a:off x="3913039" y="5280329"/>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36" name="pl33"/>
            <p:cNvSpPr/>
            <p:nvPr/>
          </p:nvSpPr>
          <p:spPr>
            <a:xfrm>
              <a:off x="3913039" y="4928170"/>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37" name="pl34"/>
            <p:cNvSpPr/>
            <p:nvPr/>
          </p:nvSpPr>
          <p:spPr>
            <a:xfrm>
              <a:off x="3913039" y="4576011"/>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38" name="pl35"/>
            <p:cNvSpPr/>
            <p:nvPr/>
          </p:nvSpPr>
          <p:spPr>
            <a:xfrm>
              <a:off x="3913039" y="4223852"/>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39" name="pl36"/>
            <p:cNvSpPr/>
            <p:nvPr/>
          </p:nvSpPr>
          <p:spPr>
            <a:xfrm>
              <a:off x="3913039" y="3871693"/>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40" name="pl37"/>
            <p:cNvSpPr/>
            <p:nvPr/>
          </p:nvSpPr>
          <p:spPr>
            <a:xfrm>
              <a:off x="3913039" y="3519534"/>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41" name="pl38"/>
            <p:cNvSpPr/>
            <p:nvPr/>
          </p:nvSpPr>
          <p:spPr>
            <a:xfrm>
              <a:off x="3913039" y="3167375"/>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42" name="pl39"/>
            <p:cNvSpPr/>
            <p:nvPr/>
          </p:nvSpPr>
          <p:spPr>
            <a:xfrm>
              <a:off x="3913039" y="2815216"/>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43" name="pl40"/>
            <p:cNvSpPr/>
            <p:nvPr/>
          </p:nvSpPr>
          <p:spPr>
            <a:xfrm>
              <a:off x="3913039" y="2463057"/>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44" name="pl41"/>
            <p:cNvSpPr/>
            <p:nvPr/>
          </p:nvSpPr>
          <p:spPr>
            <a:xfrm>
              <a:off x="3913039" y="2110898"/>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45" name="tx42"/>
            <p:cNvSpPr/>
            <p:nvPr/>
          </p:nvSpPr>
          <p:spPr>
            <a:xfrm>
              <a:off x="3703145" y="5585292"/>
              <a:ext cx="533660"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a:t>
              </a:r>
            </a:p>
          </p:txBody>
        </p:sp>
        <p:sp>
          <p:nvSpPr>
            <p:cNvPr id="46" name="tx43"/>
            <p:cNvSpPr/>
            <p:nvPr/>
          </p:nvSpPr>
          <p:spPr>
            <a:xfrm>
              <a:off x="5656774" y="5585292"/>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47" name="tx44"/>
            <p:cNvSpPr/>
            <p:nvPr/>
          </p:nvSpPr>
          <p:spPr>
            <a:xfrm>
              <a:off x="7445203" y="5585292"/>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a:t>
              </a:r>
            </a:p>
          </p:txBody>
        </p:sp>
        <p:sp>
          <p:nvSpPr>
            <p:cNvPr id="48" name="tx45"/>
            <p:cNvSpPr/>
            <p:nvPr/>
          </p:nvSpPr>
          <p:spPr>
            <a:xfrm>
              <a:off x="9297200" y="5585292"/>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a:t>
              </a:r>
            </a:p>
          </p:txBody>
        </p:sp>
        <p:sp>
          <p:nvSpPr>
            <p:cNvPr id="49" name="tx46"/>
            <p:cNvSpPr/>
            <p:nvPr/>
          </p:nvSpPr>
          <p:spPr>
            <a:xfrm>
              <a:off x="11149197" y="5585292"/>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30%</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sz="3600" dirty="0">
                <a:latin typeface="DM Serif Display" pitchFamily="2" charset="0"/>
              </a:rPr>
              <a:t>Regional and remote Australians already face a high rates burden</a:t>
            </a:r>
          </a:p>
        </p:txBody>
      </p:sp>
      <p:sp>
        <p:nvSpPr>
          <p:cNvPr id="3" name="Content Placeholder 2"/>
          <p:cNvSpPr>
            <a:spLocks noGrp="1"/>
          </p:cNvSpPr>
          <p:nvPr>
            <p:ph type="body" sz="quarter" idx="10" hasCustomPrompt="1"/>
          </p:nvPr>
        </p:nvSpPr>
        <p:spPr>
          <a:xfrm>
            <a:off x="378478" y="1312069"/>
            <a:ext cx="11398531" cy="335156"/>
          </a:xfrm>
        </p:spPr>
        <p:txBody>
          <a:bodyPr/>
          <a:lstStyle/>
          <a:p>
            <a:r>
              <a:rPr dirty="0"/>
              <a:t>Rates and charges revenue </a:t>
            </a:r>
            <a:r>
              <a:rPr lang="en-AU" dirty="0"/>
              <a:t>per resident, by council</a:t>
            </a:r>
            <a:endParaRPr dirty="0"/>
          </a:p>
        </p:txBody>
      </p:sp>
      <p:sp>
        <p:nvSpPr>
          <p:cNvPr id="4" name="Caption Placeholder 1"/>
          <p:cNvSpPr>
            <a:spLocks noGrp="1"/>
          </p:cNvSpPr>
          <p:nvPr>
            <p:ph type="body" sz="quarter" idx="11" hasCustomPrompt="1"/>
          </p:nvPr>
        </p:nvSpPr>
        <p:spPr>
          <a:xfrm>
            <a:off x="310059" y="6239781"/>
            <a:ext cx="10662320" cy="455613"/>
          </a:xfrm>
        </p:spPr>
        <p:txBody>
          <a:bodyPr>
            <a:normAutofit/>
          </a:bodyPr>
          <a:lstStyle/>
          <a:p>
            <a:pPr algn="l"/>
            <a:r>
              <a:rPr lang="en-AU" b="0" i="0" dirty="0">
                <a:solidFill>
                  <a:srgbClr val="5D6879"/>
                </a:solidFill>
                <a:effectLst/>
              </a:rPr>
              <a:t>Sources: ABS 2022b; ATO 2020a; ABS 2016; ABS 2020; ATO 2020b; ABS 2021a;</a:t>
            </a:r>
            <a:r>
              <a:rPr lang="en-AU" dirty="0">
                <a:solidFill>
                  <a:srgbClr val="5D6879"/>
                </a:solidFill>
              </a:rPr>
              <a:t> </a:t>
            </a:r>
            <a:r>
              <a:rPr lang="en-AU" b="0" i="0" dirty="0">
                <a:solidFill>
                  <a:srgbClr val="5D6879"/>
                </a:solidFill>
                <a:effectLst/>
              </a:rPr>
              <a:t>ABS 2022a; and publicly available information from council budget documents.</a:t>
            </a:r>
            <a:br>
              <a:rPr lang="en-AU" b="0" i="0" dirty="0">
                <a:solidFill>
                  <a:srgbClr val="5D6879"/>
                </a:solidFill>
                <a:effectLst/>
              </a:rPr>
            </a:br>
            <a:br>
              <a:rPr lang="en-AU" b="0" i="0" dirty="0">
                <a:solidFill>
                  <a:srgbClr val="5D6879"/>
                </a:solidFill>
                <a:effectLst/>
              </a:rPr>
            </a:br>
            <a:endParaRPr lang="en-AU" dirty="0"/>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1302120" y="1899602"/>
              <a:ext cx="10372164" cy="3592021"/>
            </a:xfrm>
            <a:prstGeom prst="rect">
              <a:avLst/>
            </a:prstGeom>
            <a:solidFill>
              <a:srgbClr val="FFFFFF">
                <a:alpha val="100000"/>
              </a:srgbClr>
            </a:solidFill>
          </p:spPr>
          <p:txBody>
            <a:bodyPr/>
            <a:lstStyle/>
            <a:p>
              <a:endParaRPr/>
            </a:p>
          </p:txBody>
        </p:sp>
        <p:sp>
          <p:nvSpPr>
            <p:cNvPr id="9" name="pl6"/>
            <p:cNvSpPr/>
            <p:nvPr/>
          </p:nvSpPr>
          <p:spPr>
            <a:xfrm>
              <a:off x="1302120" y="4488210"/>
              <a:ext cx="10372164" cy="0"/>
            </a:xfrm>
            <a:custGeom>
              <a:avLst/>
              <a:gdLst/>
              <a:ahLst/>
              <a:cxnLst/>
              <a:rect l="0" t="0" r="0" b="0"/>
              <a:pathLst>
                <a:path w="10372164">
                  <a:moveTo>
                    <a:pt x="0" y="0"/>
                  </a:moveTo>
                  <a:lnTo>
                    <a:pt x="10372164" y="0"/>
                  </a:lnTo>
                  <a:lnTo>
                    <a:pt x="10372164"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302120" y="3465381"/>
              <a:ext cx="10372164" cy="0"/>
            </a:xfrm>
            <a:custGeom>
              <a:avLst/>
              <a:gdLst/>
              <a:ahLst/>
              <a:cxnLst/>
              <a:rect l="0" t="0" r="0" b="0"/>
              <a:pathLst>
                <a:path w="10372164">
                  <a:moveTo>
                    <a:pt x="0" y="0"/>
                  </a:moveTo>
                  <a:lnTo>
                    <a:pt x="10372164" y="0"/>
                  </a:lnTo>
                  <a:lnTo>
                    <a:pt x="10372164"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302120" y="2442552"/>
              <a:ext cx="10372164" cy="0"/>
            </a:xfrm>
            <a:custGeom>
              <a:avLst/>
              <a:gdLst/>
              <a:ahLst/>
              <a:cxnLst/>
              <a:rect l="0" t="0" r="0" b="0"/>
              <a:pathLst>
                <a:path w="10372164">
                  <a:moveTo>
                    <a:pt x="0" y="0"/>
                  </a:moveTo>
                  <a:lnTo>
                    <a:pt x="10372164" y="0"/>
                  </a:lnTo>
                  <a:lnTo>
                    <a:pt x="10372164"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414415"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4221800"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4" name="pl11"/>
            <p:cNvSpPr/>
            <p:nvPr/>
          </p:nvSpPr>
          <p:spPr>
            <a:xfrm>
              <a:off x="7029185"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5" name="pl12"/>
            <p:cNvSpPr/>
            <p:nvPr/>
          </p:nvSpPr>
          <p:spPr>
            <a:xfrm>
              <a:off x="9836570" y="1899602"/>
              <a:ext cx="0" cy="3592021"/>
            </a:xfrm>
            <a:custGeom>
              <a:avLst/>
              <a:gdLst/>
              <a:ahLst/>
              <a:cxnLst/>
              <a:rect l="0" t="0" r="0" b="0"/>
              <a:pathLst>
                <a:path h="3592021">
                  <a:moveTo>
                    <a:pt x="0" y="3592021"/>
                  </a:moveTo>
                  <a:lnTo>
                    <a:pt x="0" y="0"/>
                  </a:lnTo>
                  <a:lnTo>
                    <a:pt x="0" y="0"/>
                  </a:lnTo>
                </a:path>
              </a:pathLst>
            </a:custGeom>
            <a:ln w="4762" cap="flat">
              <a:solidFill>
                <a:srgbClr val="C3C7CB">
                  <a:alpha val="100000"/>
                </a:srgbClr>
              </a:solidFill>
              <a:prstDash val="solid"/>
              <a:round/>
            </a:ln>
          </p:spPr>
          <p:txBody>
            <a:bodyPr/>
            <a:lstStyle/>
            <a:p>
              <a:endParaRPr/>
            </a:p>
          </p:txBody>
        </p:sp>
        <p:sp>
          <p:nvSpPr>
            <p:cNvPr id="16" name="pt13"/>
            <p:cNvSpPr/>
            <p:nvPr/>
          </p:nvSpPr>
          <p:spPr>
            <a:xfrm>
              <a:off x="4071671" y="5165294"/>
              <a:ext cx="61176" cy="6117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7" name="pt14"/>
            <p:cNvSpPr/>
            <p:nvPr/>
          </p:nvSpPr>
          <p:spPr>
            <a:xfrm>
              <a:off x="4015724" y="5175592"/>
              <a:ext cx="59847" cy="5984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8" name="pt15"/>
            <p:cNvSpPr/>
            <p:nvPr/>
          </p:nvSpPr>
          <p:spPr>
            <a:xfrm>
              <a:off x="4299426" y="5200716"/>
              <a:ext cx="109866" cy="10986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 name="pt16"/>
            <p:cNvSpPr/>
            <p:nvPr/>
          </p:nvSpPr>
          <p:spPr>
            <a:xfrm>
              <a:off x="5257277" y="5272833"/>
              <a:ext cx="113808" cy="11380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0" name="pt17"/>
            <p:cNvSpPr/>
            <p:nvPr/>
          </p:nvSpPr>
          <p:spPr>
            <a:xfrm>
              <a:off x="3635567" y="5121049"/>
              <a:ext cx="80235" cy="8023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1" name="pt18"/>
            <p:cNvSpPr/>
            <p:nvPr/>
          </p:nvSpPr>
          <p:spPr>
            <a:xfrm>
              <a:off x="4199832" y="5220930"/>
              <a:ext cx="88578" cy="8857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2" name="pt19"/>
            <p:cNvSpPr/>
            <p:nvPr/>
          </p:nvSpPr>
          <p:spPr>
            <a:xfrm>
              <a:off x="6973728" y="5239293"/>
              <a:ext cx="105707" cy="10570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3" name="pt20"/>
            <p:cNvSpPr/>
            <p:nvPr/>
          </p:nvSpPr>
          <p:spPr>
            <a:xfrm>
              <a:off x="3924246" y="5192290"/>
              <a:ext cx="62381" cy="6238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4" name="pt21"/>
            <p:cNvSpPr/>
            <p:nvPr/>
          </p:nvSpPr>
          <p:spPr>
            <a:xfrm>
              <a:off x="6992087" y="5200136"/>
              <a:ext cx="125728" cy="12572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5" name="pt22"/>
            <p:cNvSpPr/>
            <p:nvPr/>
          </p:nvSpPr>
          <p:spPr>
            <a:xfrm>
              <a:off x="4002207" y="5264473"/>
              <a:ext cx="132600" cy="13260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6" name="pt23"/>
            <p:cNvSpPr/>
            <p:nvPr/>
          </p:nvSpPr>
          <p:spPr>
            <a:xfrm>
              <a:off x="4191003" y="5006025"/>
              <a:ext cx="53157" cy="5315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7" name="pt24"/>
            <p:cNvSpPr/>
            <p:nvPr/>
          </p:nvSpPr>
          <p:spPr>
            <a:xfrm>
              <a:off x="4101887" y="5220286"/>
              <a:ext cx="112326" cy="11232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8" name="pt25"/>
            <p:cNvSpPr/>
            <p:nvPr/>
          </p:nvSpPr>
          <p:spPr>
            <a:xfrm>
              <a:off x="4047361" y="5222183"/>
              <a:ext cx="79107" cy="7910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9" name="pt26"/>
            <p:cNvSpPr/>
            <p:nvPr/>
          </p:nvSpPr>
          <p:spPr>
            <a:xfrm>
              <a:off x="4310088" y="5262453"/>
              <a:ext cx="111290" cy="11129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0" name="pt27"/>
            <p:cNvSpPr/>
            <p:nvPr/>
          </p:nvSpPr>
          <p:spPr>
            <a:xfrm>
              <a:off x="4150754" y="5269045"/>
              <a:ext cx="168313" cy="16831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1" name="pt28"/>
            <p:cNvSpPr/>
            <p:nvPr/>
          </p:nvSpPr>
          <p:spPr>
            <a:xfrm>
              <a:off x="3245230" y="5225729"/>
              <a:ext cx="61411" cy="6141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2" name="pt29"/>
            <p:cNvSpPr/>
            <p:nvPr/>
          </p:nvSpPr>
          <p:spPr>
            <a:xfrm>
              <a:off x="4163433" y="5168960"/>
              <a:ext cx="68790" cy="6879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3" name="pt30"/>
            <p:cNvSpPr/>
            <p:nvPr/>
          </p:nvSpPr>
          <p:spPr>
            <a:xfrm>
              <a:off x="4277105" y="5175158"/>
              <a:ext cx="63789" cy="6378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4" name="pt31"/>
            <p:cNvSpPr/>
            <p:nvPr/>
          </p:nvSpPr>
          <p:spPr>
            <a:xfrm>
              <a:off x="5066211" y="5248877"/>
              <a:ext cx="120408" cy="12040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5" name="pt32"/>
            <p:cNvSpPr/>
            <p:nvPr/>
          </p:nvSpPr>
          <p:spPr>
            <a:xfrm>
              <a:off x="3805194" y="5239914"/>
              <a:ext cx="123101" cy="123101"/>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6" name="pt33"/>
            <p:cNvSpPr/>
            <p:nvPr/>
          </p:nvSpPr>
          <p:spPr>
            <a:xfrm>
              <a:off x="3706641" y="5195102"/>
              <a:ext cx="84343" cy="8434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 name="pt34"/>
            <p:cNvSpPr/>
            <p:nvPr/>
          </p:nvSpPr>
          <p:spPr>
            <a:xfrm>
              <a:off x="4520511" y="5243417"/>
              <a:ext cx="117728" cy="11772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8" name="pt35"/>
            <p:cNvSpPr/>
            <p:nvPr/>
          </p:nvSpPr>
          <p:spPr>
            <a:xfrm>
              <a:off x="3707308" y="5207678"/>
              <a:ext cx="58608" cy="5860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9" name="pt36"/>
            <p:cNvSpPr/>
            <p:nvPr/>
          </p:nvSpPr>
          <p:spPr>
            <a:xfrm>
              <a:off x="5728532" y="5306732"/>
              <a:ext cx="120503" cy="12050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0" name="pt37"/>
            <p:cNvSpPr/>
            <p:nvPr/>
          </p:nvSpPr>
          <p:spPr>
            <a:xfrm>
              <a:off x="4159314" y="5158822"/>
              <a:ext cx="67083" cy="6708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1" name="pt38"/>
            <p:cNvSpPr/>
            <p:nvPr/>
          </p:nvSpPr>
          <p:spPr>
            <a:xfrm>
              <a:off x="4481868" y="5254356"/>
              <a:ext cx="70615" cy="7061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2" name="pt39"/>
            <p:cNvSpPr/>
            <p:nvPr/>
          </p:nvSpPr>
          <p:spPr>
            <a:xfrm>
              <a:off x="4385430" y="5221563"/>
              <a:ext cx="149993" cy="14999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3" name="pt40"/>
            <p:cNvSpPr/>
            <p:nvPr/>
          </p:nvSpPr>
          <p:spPr>
            <a:xfrm>
              <a:off x="4082926" y="5203994"/>
              <a:ext cx="93286" cy="9328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4" name="pt41"/>
            <p:cNvSpPr/>
            <p:nvPr/>
          </p:nvSpPr>
          <p:spPr>
            <a:xfrm>
              <a:off x="4054161" y="5173342"/>
              <a:ext cx="64208" cy="6420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5" name="pt42"/>
            <p:cNvSpPr/>
            <p:nvPr/>
          </p:nvSpPr>
          <p:spPr>
            <a:xfrm>
              <a:off x="4459015" y="5146110"/>
              <a:ext cx="52470" cy="5247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6" name="pt43"/>
            <p:cNvSpPr/>
            <p:nvPr/>
          </p:nvSpPr>
          <p:spPr>
            <a:xfrm>
              <a:off x="5211465" y="5183188"/>
              <a:ext cx="102184" cy="10218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7" name="pt44"/>
            <p:cNvSpPr/>
            <p:nvPr/>
          </p:nvSpPr>
          <p:spPr>
            <a:xfrm>
              <a:off x="4568379" y="5170316"/>
              <a:ext cx="67296" cy="6729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 name="pt45"/>
            <p:cNvSpPr/>
            <p:nvPr/>
          </p:nvSpPr>
          <p:spPr>
            <a:xfrm>
              <a:off x="3863011" y="5254743"/>
              <a:ext cx="144135" cy="14413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9" name="pt46"/>
            <p:cNvSpPr/>
            <p:nvPr/>
          </p:nvSpPr>
          <p:spPr>
            <a:xfrm>
              <a:off x="4287558" y="5257439"/>
              <a:ext cx="64852" cy="6485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0" name="pt47"/>
            <p:cNvSpPr/>
            <p:nvPr/>
          </p:nvSpPr>
          <p:spPr>
            <a:xfrm>
              <a:off x="5029648" y="5242858"/>
              <a:ext cx="123079" cy="12307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51" name="pt48"/>
            <p:cNvSpPr/>
            <p:nvPr/>
          </p:nvSpPr>
          <p:spPr>
            <a:xfrm>
              <a:off x="4719195" y="5277759"/>
              <a:ext cx="123347" cy="12334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52" name="pt49"/>
            <p:cNvSpPr/>
            <p:nvPr/>
          </p:nvSpPr>
          <p:spPr>
            <a:xfrm>
              <a:off x="4148931" y="5228123"/>
              <a:ext cx="96900" cy="9690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3" name="pt50"/>
            <p:cNvSpPr/>
            <p:nvPr/>
          </p:nvSpPr>
          <p:spPr>
            <a:xfrm>
              <a:off x="3661340" y="5160259"/>
              <a:ext cx="55248" cy="5524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4" name="pt51"/>
            <p:cNvSpPr/>
            <p:nvPr/>
          </p:nvSpPr>
          <p:spPr>
            <a:xfrm>
              <a:off x="4929859" y="5238080"/>
              <a:ext cx="85685" cy="8568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5" name="pt52"/>
            <p:cNvSpPr/>
            <p:nvPr/>
          </p:nvSpPr>
          <p:spPr>
            <a:xfrm>
              <a:off x="5026805" y="5261811"/>
              <a:ext cx="113334" cy="11333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56" name="pt53"/>
            <p:cNvSpPr/>
            <p:nvPr/>
          </p:nvSpPr>
          <p:spPr>
            <a:xfrm>
              <a:off x="3903086" y="5146115"/>
              <a:ext cx="58065" cy="5806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7" name="pt54"/>
            <p:cNvSpPr/>
            <p:nvPr/>
          </p:nvSpPr>
          <p:spPr>
            <a:xfrm>
              <a:off x="5160369" y="5182036"/>
              <a:ext cx="99931" cy="99931"/>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58" name="pt55"/>
            <p:cNvSpPr/>
            <p:nvPr/>
          </p:nvSpPr>
          <p:spPr>
            <a:xfrm>
              <a:off x="4786751" y="5273926"/>
              <a:ext cx="110280" cy="11028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59" name="pt56"/>
            <p:cNvSpPr/>
            <p:nvPr/>
          </p:nvSpPr>
          <p:spPr>
            <a:xfrm>
              <a:off x="5538187" y="4978130"/>
              <a:ext cx="120704" cy="12070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60" name="pt57"/>
            <p:cNvSpPr/>
            <p:nvPr/>
          </p:nvSpPr>
          <p:spPr>
            <a:xfrm>
              <a:off x="4053782" y="5259932"/>
              <a:ext cx="128634" cy="12863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61" name="pt58"/>
            <p:cNvSpPr/>
            <p:nvPr/>
          </p:nvSpPr>
          <p:spPr>
            <a:xfrm>
              <a:off x="4032342" y="5174567"/>
              <a:ext cx="88279" cy="8827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62" name="pt59"/>
            <p:cNvSpPr/>
            <p:nvPr/>
          </p:nvSpPr>
          <p:spPr>
            <a:xfrm>
              <a:off x="4211266" y="5234830"/>
              <a:ext cx="84711" cy="8471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63" name="pt60"/>
            <p:cNvSpPr/>
            <p:nvPr/>
          </p:nvSpPr>
          <p:spPr>
            <a:xfrm>
              <a:off x="3806970" y="5189732"/>
              <a:ext cx="74263" cy="7426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64" name="pt61"/>
            <p:cNvSpPr/>
            <p:nvPr/>
          </p:nvSpPr>
          <p:spPr>
            <a:xfrm>
              <a:off x="4679438" y="5294767"/>
              <a:ext cx="131547" cy="13154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65" name="pt62"/>
            <p:cNvSpPr/>
            <p:nvPr/>
          </p:nvSpPr>
          <p:spPr>
            <a:xfrm>
              <a:off x="5615452" y="5225209"/>
              <a:ext cx="112445" cy="11244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66" name="pt63"/>
            <p:cNvSpPr/>
            <p:nvPr/>
          </p:nvSpPr>
          <p:spPr>
            <a:xfrm>
              <a:off x="4492753" y="5240277"/>
              <a:ext cx="78488" cy="7848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67" name="pt64"/>
            <p:cNvSpPr/>
            <p:nvPr/>
          </p:nvSpPr>
          <p:spPr>
            <a:xfrm>
              <a:off x="4571040" y="5198022"/>
              <a:ext cx="126007" cy="12600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68" name="pt65"/>
            <p:cNvSpPr/>
            <p:nvPr/>
          </p:nvSpPr>
          <p:spPr>
            <a:xfrm>
              <a:off x="3892702" y="5211420"/>
              <a:ext cx="67161" cy="6716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69" name="pt66"/>
            <p:cNvSpPr/>
            <p:nvPr/>
          </p:nvSpPr>
          <p:spPr>
            <a:xfrm>
              <a:off x="4511947" y="5178496"/>
              <a:ext cx="64857" cy="6485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70" name="pt67"/>
            <p:cNvSpPr/>
            <p:nvPr/>
          </p:nvSpPr>
          <p:spPr>
            <a:xfrm>
              <a:off x="3960349" y="5174307"/>
              <a:ext cx="62984" cy="6298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71" name="pt68"/>
            <p:cNvSpPr/>
            <p:nvPr/>
          </p:nvSpPr>
          <p:spPr>
            <a:xfrm>
              <a:off x="5570041" y="5225325"/>
              <a:ext cx="90929" cy="9092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72" name="pt69"/>
            <p:cNvSpPr/>
            <p:nvPr/>
          </p:nvSpPr>
          <p:spPr>
            <a:xfrm>
              <a:off x="4047004" y="5149492"/>
              <a:ext cx="59916" cy="5991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73" name="pt70"/>
            <p:cNvSpPr/>
            <p:nvPr/>
          </p:nvSpPr>
          <p:spPr>
            <a:xfrm>
              <a:off x="7033045" y="5177822"/>
              <a:ext cx="105925" cy="10592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74" name="pt71"/>
            <p:cNvSpPr/>
            <p:nvPr/>
          </p:nvSpPr>
          <p:spPr>
            <a:xfrm>
              <a:off x="3454696" y="5141647"/>
              <a:ext cx="55137" cy="5513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75" name="pt72"/>
            <p:cNvSpPr/>
            <p:nvPr/>
          </p:nvSpPr>
          <p:spPr>
            <a:xfrm>
              <a:off x="4022796" y="5152038"/>
              <a:ext cx="74297" cy="7429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76" name="pt73"/>
            <p:cNvSpPr/>
            <p:nvPr/>
          </p:nvSpPr>
          <p:spPr>
            <a:xfrm>
              <a:off x="4145755" y="5204810"/>
              <a:ext cx="64195" cy="6419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77" name="pt74"/>
            <p:cNvSpPr/>
            <p:nvPr/>
          </p:nvSpPr>
          <p:spPr>
            <a:xfrm>
              <a:off x="3819945" y="5104880"/>
              <a:ext cx="59415" cy="5941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78" name="pt75"/>
            <p:cNvSpPr/>
            <p:nvPr/>
          </p:nvSpPr>
          <p:spPr>
            <a:xfrm>
              <a:off x="7763956" y="5198755"/>
              <a:ext cx="106865" cy="10686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79" name="pt76"/>
            <p:cNvSpPr/>
            <p:nvPr/>
          </p:nvSpPr>
          <p:spPr>
            <a:xfrm>
              <a:off x="4883302" y="5138086"/>
              <a:ext cx="78523" cy="7852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0" name="pt77"/>
            <p:cNvSpPr/>
            <p:nvPr/>
          </p:nvSpPr>
          <p:spPr>
            <a:xfrm>
              <a:off x="4208251" y="5182994"/>
              <a:ext cx="68035" cy="6803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1" name="pt78"/>
            <p:cNvSpPr/>
            <p:nvPr/>
          </p:nvSpPr>
          <p:spPr>
            <a:xfrm>
              <a:off x="4224946" y="5156295"/>
              <a:ext cx="53220" cy="5322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2" name="pt79"/>
            <p:cNvSpPr/>
            <p:nvPr/>
          </p:nvSpPr>
          <p:spPr>
            <a:xfrm>
              <a:off x="4184736" y="5210972"/>
              <a:ext cx="73812" cy="7381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3" name="pt80"/>
            <p:cNvSpPr/>
            <p:nvPr/>
          </p:nvSpPr>
          <p:spPr>
            <a:xfrm>
              <a:off x="4560785" y="5214209"/>
              <a:ext cx="77212" cy="7721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4" name="pt81"/>
            <p:cNvSpPr/>
            <p:nvPr/>
          </p:nvSpPr>
          <p:spPr>
            <a:xfrm>
              <a:off x="4102881" y="5171658"/>
              <a:ext cx="82792" cy="8279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5" name="pt82"/>
            <p:cNvSpPr/>
            <p:nvPr/>
          </p:nvSpPr>
          <p:spPr>
            <a:xfrm>
              <a:off x="4887931" y="5065326"/>
              <a:ext cx="49773" cy="4977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6" name="pt83"/>
            <p:cNvSpPr/>
            <p:nvPr/>
          </p:nvSpPr>
          <p:spPr>
            <a:xfrm>
              <a:off x="4833574" y="5290295"/>
              <a:ext cx="126113" cy="12611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87" name="pt84"/>
            <p:cNvSpPr/>
            <p:nvPr/>
          </p:nvSpPr>
          <p:spPr>
            <a:xfrm>
              <a:off x="4152463" y="5273294"/>
              <a:ext cx="140872" cy="14087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88" name="pt85"/>
            <p:cNvSpPr/>
            <p:nvPr/>
          </p:nvSpPr>
          <p:spPr>
            <a:xfrm>
              <a:off x="4344126" y="5233295"/>
              <a:ext cx="81552" cy="8155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89" name="pt86"/>
            <p:cNvSpPr/>
            <p:nvPr/>
          </p:nvSpPr>
          <p:spPr>
            <a:xfrm>
              <a:off x="4201690" y="5247078"/>
              <a:ext cx="154315" cy="15431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90" name="pt87"/>
            <p:cNvSpPr/>
            <p:nvPr/>
          </p:nvSpPr>
          <p:spPr>
            <a:xfrm>
              <a:off x="6695553" y="5176036"/>
              <a:ext cx="101745" cy="10174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91" name="pt88"/>
            <p:cNvSpPr/>
            <p:nvPr/>
          </p:nvSpPr>
          <p:spPr>
            <a:xfrm>
              <a:off x="4680508" y="5229174"/>
              <a:ext cx="122510" cy="12251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92" name="pt89"/>
            <p:cNvSpPr/>
            <p:nvPr/>
          </p:nvSpPr>
          <p:spPr>
            <a:xfrm>
              <a:off x="4673208" y="5068608"/>
              <a:ext cx="53680" cy="5368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93" name="pt90"/>
            <p:cNvSpPr/>
            <p:nvPr/>
          </p:nvSpPr>
          <p:spPr>
            <a:xfrm>
              <a:off x="4308173" y="5189773"/>
              <a:ext cx="87874" cy="8787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94" name="pt91"/>
            <p:cNvSpPr/>
            <p:nvPr/>
          </p:nvSpPr>
          <p:spPr>
            <a:xfrm>
              <a:off x="3867392" y="5201793"/>
              <a:ext cx="73376" cy="7337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95" name="pt92"/>
            <p:cNvSpPr/>
            <p:nvPr/>
          </p:nvSpPr>
          <p:spPr>
            <a:xfrm>
              <a:off x="4240106" y="5210012"/>
              <a:ext cx="83127" cy="8312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96" name="pt93"/>
            <p:cNvSpPr/>
            <p:nvPr/>
          </p:nvSpPr>
          <p:spPr>
            <a:xfrm>
              <a:off x="4295131" y="5020930"/>
              <a:ext cx="46144" cy="4614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97" name="pt94"/>
            <p:cNvSpPr/>
            <p:nvPr/>
          </p:nvSpPr>
          <p:spPr>
            <a:xfrm>
              <a:off x="4292564" y="5223402"/>
              <a:ext cx="81717" cy="8171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98" name="pt95"/>
            <p:cNvSpPr/>
            <p:nvPr/>
          </p:nvSpPr>
          <p:spPr>
            <a:xfrm>
              <a:off x="3851077" y="5140898"/>
              <a:ext cx="77523" cy="7752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99" name="pt96"/>
            <p:cNvSpPr/>
            <p:nvPr/>
          </p:nvSpPr>
          <p:spPr>
            <a:xfrm>
              <a:off x="3748112" y="5210723"/>
              <a:ext cx="61193" cy="6119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00" name="pt97"/>
            <p:cNvSpPr/>
            <p:nvPr/>
          </p:nvSpPr>
          <p:spPr>
            <a:xfrm>
              <a:off x="3633411" y="5213257"/>
              <a:ext cx="56349" cy="5634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01" name="pt98"/>
            <p:cNvSpPr/>
            <p:nvPr/>
          </p:nvSpPr>
          <p:spPr>
            <a:xfrm>
              <a:off x="4315408" y="5281012"/>
              <a:ext cx="173905" cy="17390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02" name="pt99"/>
            <p:cNvSpPr/>
            <p:nvPr/>
          </p:nvSpPr>
          <p:spPr>
            <a:xfrm>
              <a:off x="3537673" y="5111740"/>
              <a:ext cx="52247" cy="5224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03" name="pt100"/>
            <p:cNvSpPr/>
            <p:nvPr/>
          </p:nvSpPr>
          <p:spPr>
            <a:xfrm>
              <a:off x="4201052" y="5145720"/>
              <a:ext cx="54917" cy="5491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04" name="pt101"/>
            <p:cNvSpPr/>
            <p:nvPr/>
          </p:nvSpPr>
          <p:spPr>
            <a:xfrm>
              <a:off x="4753656" y="5229495"/>
              <a:ext cx="97216" cy="9721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05" name="pt102"/>
            <p:cNvSpPr/>
            <p:nvPr/>
          </p:nvSpPr>
          <p:spPr>
            <a:xfrm>
              <a:off x="3426511" y="5054654"/>
              <a:ext cx="46743" cy="4674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106" name="pt103"/>
            <p:cNvSpPr/>
            <p:nvPr/>
          </p:nvSpPr>
          <p:spPr>
            <a:xfrm>
              <a:off x="4398557" y="5073435"/>
              <a:ext cx="46454" cy="4645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107" name="pt104"/>
            <p:cNvSpPr/>
            <p:nvPr/>
          </p:nvSpPr>
          <p:spPr>
            <a:xfrm>
              <a:off x="3110097" y="5121920"/>
              <a:ext cx="43852" cy="4385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108" name="pt105"/>
            <p:cNvSpPr/>
            <p:nvPr/>
          </p:nvSpPr>
          <p:spPr>
            <a:xfrm>
              <a:off x="4051227" y="5243273"/>
              <a:ext cx="65034" cy="6503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09" name="pt106"/>
            <p:cNvSpPr/>
            <p:nvPr/>
          </p:nvSpPr>
          <p:spPr>
            <a:xfrm>
              <a:off x="4429097" y="5290941"/>
              <a:ext cx="79924" cy="7992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10" name="pt107"/>
            <p:cNvSpPr/>
            <p:nvPr/>
          </p:nvSpPr>
          <p:spPr>
            <a:xfrm>
              <a:off x="4389492" y="5145791"/>
              <a:ext cx="77624" cy="7762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11" name="pt108"/>
            <p:cNvSpPr/>
            <p:nvPr/>
          </p:nvSpPr>
          <p:spPr>
            <a:xfrm>
              <a:off x="4206795" y="5247147"/>
              <a:ext cx="61678" cy="6167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12" name="pt109"/>
            <p:cNvSpPr/>
            <p:nvPr/>
          </p:nvSpPr>
          <p:spPr>
            <a:xfrm>
              <a:off x="4610678" y="5296583"/>
              <a:ext cx="111649" cy="11164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13" name="pt110"/>
            <p:cNvSpPr/>
            <p:nvPr/>
          </p:nvSpPr>
          <p:spPr>
            <a:xfrm>
              <a:off x="4126672" y="5298795"/>
              <a:ext cx="128001" cy="128001"/>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14" name="pt111"/>
            <p:cNvSpPr/>
            <p:nvPr/>
          </p:nvSpPr>
          <p:spPr>
            <a:xfrm>
              <a:off x="5985524" y="5321642"/>
              <a:ext cx="101403" cy="10140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15" name="pt112"/>
            <p:cNvSpPr/>
            <p:nvPr/>
          </p:nvSpPr>
          <p:spPr>
            <a:xfrm>
              <a:off x="3915020" y="5275285"/>
              <a:ext cx="169353" cy="16935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16" name="pt113"/>
            <p:cNvSpPr/>
            <p:nvPr/>
          </p:nvSpPr>
          <p:spPr>
            <a:xfrm>
              <a:off x="4277041" y="5308050"/>
              <a:ext cx="164894" cy="16489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17" name="pt114"/>
            <p:cNvSpPr/>
            <p:nvPr/>
          </p:nvSpPr>
          <p:spPr>
            <a:xfrm>
              <a:off x="3201736" y="5384340"/>
              <a:ext cx="44918" cy="44918"/>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118" name="pt115"/>
            <p:cNvSpPr/>
            <p:nvPr/>
          </p:nvSpPr>
          <p:spPr>
            <a:xfrm>
              <a:off x="3955753" y="5240292"/>
              <a:ext cx="91250" cy="9125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19" name="pt116"/>
            <p:cNvSpPr/>
            <p:nvPr/>
          </p:nvSpPr>
          <p:spPr>
            <a:xfrm>
              <a:off x="3483484" y="5108269"/>
              <a:ext cx="86952" cy="8695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0" name="pt117"/>
            <p:cNvSpPr/>
            <p:nvPr/>
          </p:nvSpPr>
          <p:spPr>
            <a:xfrm>
              <a:off x="4051028" y="5179975"/>
              <a:ext cx="97465" cy="9746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1" name="pt118"/>
            <p:cNvSpPr/>
            <p:nvPr/>
          </p:nvSpPr>
          <p:spPr>
            <a:xfrm>
              <a:off x="3823722" y="5294604"/>
              <a:ext cx="50422" cy="5042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2" name="pt119"/>
            <p:cNvSpPr/>
            <p:nvPr/>
          </p:nvSpPr>
          <p:spPr>
            <a:xfrm>
              <a:off x="3514182" y="5241501"/>
              <a:ext cx="60683" cy="6068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3" name="pt120"/>
            <p:cNvSpPr/>
            <p:nvPr/>
          </p:nvSpPr>
          <p:spPr>
            <a:xfrm>
              <a:off x="3966981" y="5308257"/>
              <a:ext cx="142244" cy="14224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24" name="pt121"/>
            <p:cNvSpPr/>
            <p:nvPr/>
          </p:nvSpPr>
          <p:spPr>
            <a:xfrm>
              <a:off x="4154907" y="5234226"/>
              <a:ext cx="57359" cy="5735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5" name="pt122"/>
            <p:cNvSpPr/>
            <p:nvPr/>
          </p:nvSpPr>
          <p:spPr>
            <a:xfrm>
              <a:off x="4022953" y="5145247"/>
              <a:ext cx="56100" cy="5610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6" name="pt123"/>
            <p:cNvSpPr/>
            <p:nvPr/>
          </p:nvSpPr>
          <p:spPr>
            <a:xfrm>
              <a:off x="3622090" y="5114651"/>
              <a:ext cx="80129" cy="8012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7" name="pt124"/>
            <p:cNvSpPr/>
            <p:nvPr/>
          </p:nvSpPr>
          <p:spPr>
            <a:xfrm>
              <a:off x="3486723" y="5323495"/>
              <a:ext cx="135978" cy="13597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28" name="pt125"/>
            <p:cNvSpPr/>
            <p:nvPr/>
          </p:nvSpPr>
          <p:spPr>
            <a:xfrm>
              <a:off x="3908349" y="5221031"/>
              <a:ext cx="60853" cy="6085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29" name="pt126"/>
            <p:cNvSpPr/>
            <p:nvPr/>
          </p:nvSpPr>
          <p:spPr>
            <a:xfrm>
              <a:off x="3756161" y="5184384"/>
              <a:ext cx="57108" cy="5710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0" name="pt127"/>
            <p:cNvSpPr/>
            <p:nvPr/>
          </p:nvSpPr>
          <p:spPr>
            <a:xfrm>
              <a:off x="4948838" y="5305267"/>
              <a:ext cx="121453" cy="12145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31" name="pt128"/>
            <p:cNvSpPr/>
            <p:nvPr/>
          </p:nvSpPr>
          <p:spPr>
            <a:xfrm>
              <a:off x="2894504" y="5157312"/>
              <a:ext cx="50270" cy="5027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2" name="pt129"/>
            <p:cNvSpPr/>
            <p:nvPr/>
          </p:nvSpPr>
          <p:spPr>
            <a:xfrm>
              <a:off x="4116346" y="5212621"/>
              <a:ext cx="75211" cy="7521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3" name="pt130"/>
            <p:cNvSpPr/>
            <p:nvPr/>
          </p:nvSpPr>
          <p:spPr>
            <a:xfrm>
              <a:off x="3956996" y="5248225"/>
              <a:ext cx="59107" cy="5910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4" name="pt131"/>
            <p:cNvSpPr/>
            <p:nvPr/>
          </p:nvSpPr>
          <p:spPr>
            <a:xfrm>
              <a:off x="4606131" y="5217931"/>
              <a:ext cx="72043" cy="7204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5" name="pt132"/>
            <p:cNvSpPr/>
            <p:nvPr/>
          </p:nvSpPr>
          <p:spPr>
            <a:xfrm>
              <a:off x="4174559" y="5157634"/>
              <a:ext cx="60882" cy="6088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6" name="pt133"/>
            <p:cNvSpPr/>
            <p:nvPr/>
          </p:nvSpPr>
          <p:spPr>
            <a:xfrm>
              <a:off x="4785727" y="5249761"/>
              <a:ext cx="92780" cy="9278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37" name="pt134"/>
            <p:cNvSpPr/>
            <p:nvPr/>
          </p:nvSpPr>
          <p:spPr>
            <a:xfrm>
              <a:off x="3921406" y="5174621"/>
              <a:ext cx="47639" cy="4763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8" name="pt135"/>
            <p:cNvSpPr/>
            <p:nvPr/>
          </p:nvSpPr>
          <p:spPr>
            <a:xfrm>
              <a:off x="3710860" y="5209205"/>
              <a:ext cx="66381" cy="6638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39" name="pt136"/>
            <p:cNvSpPr/>
            <p:nvPr/>
          </p:nvSpPr>
          <p:spPr>
            <a:xfrm>
              <a:off x="5489710" y="5302959"/>
              <a:ext cx="121323" cy="12132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40" name="pt137"/>
            <p:cNvSpPr/>
            <p:nvPr/>
          </p:nvSpPr>
          <p:spPr>
            <a:xfrm>
              <a:off x="7802912" y="5179536"/>
              <a:ext cx="61483" cy="6148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41" name="pt138"/>
            <p:cNvSpPr/>
            <p:nvPr/>
          </p:nvSpPr>
          <p:spPr>
            <a:xfrm>
              <a:off x="6415299" y="5304340"/>
              <a:ext cx="129627" cy="12962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42" name="pt139"/>
            <p:cNvSpPr/>
            <p:nvPr/>
          </p:nvSpPr>
          <p:spPr>
            <a:xfrm>
              <a:off x="3280040" y="5273457"/>
              <a:ext cx="65253" cy="6525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43" name="pt140"/>
            <p:cNvSpPr/>
            <p:nvPr/>
          </p:nvSpPr>
          <p:spPr>
            <a:xfrm>
              <a:off x="3661113" y="5271024"/>
              <a:ext cx="53487" cy="5348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44" name="pt141"/>
            <p:cNvSpPr/>
            <p:nvPr/>
          </p:nvSpPr>
          <p:spPr>
            <a:xfrm>
              <a:off x="3239262" y="5157007"/>
              <a:ext cx="74367" cy="7436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45" name="pt142"/>
            <p:cNvSpPr/>
            <p:nvPr/>
          </p:nvSpPr>
          <p:spPr>
            <a:xfrm>
              <a:off x="4818490" y="5237752"/>
              <a:ext cx="69264" cy="6926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46" name="pt143"/>
            <p:cNvSpPr/>
            <p:nvPr/>
          </p:nvSpPr>
          <p:spPr>
            <a:xfrm>
              <a:off x="7108213" y="5299730"/>
              <a:ext cx="113140" cy="11314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47" name="pt144"/>
            <p:cNvSpPr/>
            <p:nvPr/>
          </p:nvSpPr>
          <p:spPr>
            <a:xfrm>
              <a:off x="3125263" y="5236257"/>
              <a:ext cx="57153" cy="5715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48" name="pt145"/>
            <p:cNvSpPr/>
            <p:nvPr/>
          </p:nvSpPr>
          <p:spPr>
            <a:xfrm>
              <a:off x="2771215" y="5075723"/>
              <a:ext cx="53039" cy="5303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49" name="pt146"/>
            <p:cNvSpPr/>
            <p:nvPr/>
          </p:nvSpPr>
          <p:spPr>
            <a:xfrm>
              <a:off x="4425615" y="5261054"/>
              <a:ext cx="137257" cy="13725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50" name="pt147"/>
            <p:cNvSpPr/>
            <p:nvPr/>
          </p:nvSpPr>
          <p:spPr>
            <a:xfrm>
              <a:off x="7538378" y="5285242"/>
              <a:ext cx="79496" cy="7949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51" name="pt148"/>
            <p:cNvSpPr/>
            <p:nvPr/>
          </p:nvSpPr>
          <p:spPr>
            <a:xfrm>
              <a:off x="4050274" y="5228751"/>
              <a:ext cx="59412" cy="5941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52" name="pt149"/>
            <p:cNvSpPr/>
            <p:nvPr/>
          </p:nvSpPr>
          <p:spPr>
            <a:xfrm>
              <a:off x="3912221" y="5202688"/>
              <a:ext cx="82118" cy="8211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53" name="pt150"/>
            <p:cNvSpPr/>
            <p:nvPr/>
          </p:nvSpPr>
          <p:spPr>
            <a:xfrm>
              <a:off x="3953113" y="5181220"/>
              <a:ext cx="67612" cy="6761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54" name="pt151"/>
            <p:cNvSpPr/>
            <p:nvPr/>
          </p:nvSpPr>
          <p:spPr>
            <a:xfrm>
              <a:off x="3994781" y="5303674"/>
              <a:ext cx="141793" cy="14179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55" name="pt152"/>
            <p:cNvSpPr/>
            <p:nvPr/>
          </p:nvSpPr>
          <p:spPr>
            <a:xfrm>
              <a:off x="3398447" y="5098959"/>
              <a:ext cx="54986" cy="5498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56" name="pt153"/>
            <p:cNvSpPr/>
            <p:nvPr/>
          </p:nvSpPr>
          <p:spPr>
            <a:xfrm>
              <a:off x="3712476" y="5257809"/>
              <a:ext cx="48513" cy="4851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57" name="pt154"/>
            <p:cNvSpPr/>
            <p:nvPr/>
          </p:nvSpPr>
          <p:spPr>
            <a:xfrm>
              <a:off x="4422235" y="5238011"/>
              <a:ext cx="101786" cy="10178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58" name="pt155"/>
            <p:cNvSpPr/>
            <p:nvPr/>
          </p:nvSpPr>
          <p:spPr>
            <a:xfrm>
              <a:off x="3375994" y="5120075"/>
              <a:ext cx="104062" cy="10406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59" name="pt156"/>
            <p:cNvSpPr/>
            <p:nvPr/>
          </p:nvSpPr>
          <p:spPr>
            <a:xfrm>
              <a:off x="4107552" y="5122166"/>
              <a:ext cx="71117" cy="7111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0" name="pt157"/>
            <p:cNvSpPr/>
            <p:nvPr/>
          </p:nvSpPr>
          <p:spPr>
            <a:xfrm>
              <a:off x="3170222" y="4974491"/>
              <a:ext cx="60710" cy="6071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1" name="pt158"/>
            <p:cNvSpPr/>
            <p:nvPr/>
          </p:nvSpPr>
          <p:spPr>
            <a:xfrm>
              <a:off x="10263514" y="5260727"/>
              <a:ext cx="72862" cy="7286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62" name="pt159"/>
            <p:cNvSpPr/>
            <p:nvPr/>
          </p:nvSpPr>
          <p:spPr>
            <a:xfrm>
              <a:off x="3658530" y="5174917"/>
              <a:ext cx="60806" cy="6080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3" name="pt160"/>
            <p:cNvSpPr/>
            <p:nvPr/>
          </p:nvSpPr>
          <p:spPr>
            <a:xfrm>
              <a:off x="4127035" y="5096714"/>
              <a:ext cx="48578" cy="4857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4" name="pt161"/>
            <p:cNvSpPr/>
            <p:nvPr/>
          </p:nvSpPr>
          <p:spPr>
            <a:xfrm>
              <a:off x="4601903" y="5093895"/>
              <a:ext cx="63997" cy="6399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5" name="pt162"/>
            <p:cNvSpPr/>
            <p:nvPr/>
          </p:nvSpPr>
          <p:spPr>
            <a:xfrm>
              <a:off x="3782612" y="5120144"/>
              <a:ext cx="60663" cy="6066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6" name="pt163"/>
            <p:cNvSpPr/>
            <p:nvPr/>
          </p:nvSpPr>
          <p:spPr>
            <a:xfrm>
              <a:off x="3674240" y="5176160"/>
              <a:ext cx="52470" cy="5247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7" name="pt164"/>
            <p:cNvSpPr/>
            <p:nvPr/>
          </p:nvSpPr>
          <p:spPr>
            <a:xfrm>
              <a:off x="3426605" y="5106144"/>
              <a:ext cx="53411" cy="5341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68" name="pt165"/>
            <p:cNvSpPr/>
            <p:nvPr/>
          </p:nvSpPr>
          <p:spPr>
            <a:xfrm>
              <a:off x="4787250" y="5195710"/>
              <a:ext cx="125987" cy="12598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69" name="pt166"/>
            <p:cNvSpPr/>
            <p:nvPr/>
          </p:nvSpPr>
          <p:spPr>
            <a:xfrm>
              <a:off x="8345499" y="5249455"/>
              <a:ext cx="93512" cy="9351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70" name="pt167"/>
            <p:cNvSpPr/>
            <p:nvPr/>
          </p:nvSpPr>
          <p:spPr>
            <a:xfrm>
              <a:off x="6468802" y="5254788"/>
              <a:ext cx="148405" cy="14840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71" name="pt168"/>
            <p:cNvSpPr/>
            <p:nvPr/>
          </p:nvSpPr>
          <p:spPr>
            <a:xfrm>
              <a:off x="4068698" y="5244727"/>
              <a:ext cx="52296" cy="5229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72" name="pt169"/>
            <p:cNvSpPr/>
            <p:nvPr/>
          </p:nvSpPr>
          <p:spPr>
            <a:xfrm>
              <a:off x="4531233" y="5227308"/>
              <a:ext cx="81688" cy="8168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73" name="pt170"/>
            <p:cNvSpPr/>
            <p:nvPr/>
          </p:nvSpPr>
          <p:spPr>
            <a:xfrm>
              <a:off x="3715958" y="5157100"/>
              <a:ext cx="62229" cy="6222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74" name="pt171"/>
            <p:cNvSpPr/>
            <p:nvPr/>
          </p:nvSpPr>
          <p:spPr>
            <a:xfrm>
              <a:off x="4863686" y="5269244"/>
              <a:ext cx="146941" cy="146941"/>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75" name="pt172"/>
            <p:cNvSpPr/>
            <p:nvPr/>
          </p:nvSpPr>
          <p:spPr>
            <a:xfrm>
              <a:off x="4534716" y="5264737"/>
              <a:ext cx="138156" cy="13815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76" name="pt173"/>
            <p:cNvSpPr/>
            <p:nvPr/>
          </p:nvSpPr>
          <p:spPr>
            <a:xfrm>
              <a:off x="3824381" y="5199472"/>
              <a:ext cx="100511" cy="10051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77" name="pt174"/>
            <p:cNvSpPr/>
            <p:nvPr/>
          </p:nvSpPr>
          <p:spPr>
            <a:xfrm>
              <a:off x="4093707" y="5275499"/>
              <a:ext cx="96091" cy="9609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78" name="pt175"/>
            <p:cNvSpPr/>
            <p:nvPr/>
          </p:nvSpPr>
          <p:spPr>
            <a:xfrm>
              <a:off x="5487950" y="5191210"/>
              <a:ext cx="91107" cy="9110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79" name="pt176"/>
            <p:cNvSpPr/>
            <p:nvPr/>
          </p:nvSpPr>
          <p:spPr>
            <a:xfrm>
              <a:off x="6350755" y="5245747"/>
              <a:ext cx="116239" cy="11623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80" name="pt177"/>
            <p:cNvSpPr/>
            <p:nvPr/>
          </p:nvSpPr>
          <p:spPr>
            <a:xfrm>
              <a:off x="3487984" y="5207860"/>
              <a:ext cx="69616" cy="6961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81" name="pt178"/>
            <p:cNvSpPr/>
            <p:nvPr/>
          </p:nvSpPr>
          <p:spPr>
            <a:xfrm>
              <a:off x="5316879" y="5288784"/>
              <a:ext cx="114692" cy="11469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82" name="pt179"/>
            <p:cNvSpPr/>
            <p:nvPr/>
          </p:nvSpPr>
          <p:spPr>
            <a:xfrm>
              <a:off x="4310710" y="5271036"/>
              <a:ext cx="96487" cy="9648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83" name="pt180"/>
            <p:cNvSpPr/>
            <p:nvPr/>
          </p:nvSpPr>
          <p:spPr>
            <a:xfrm>
              <a:off x="3722752" y="5140958"/>
              <a:ext cx="108148" cy="10814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84" name="pt181"/>
            <p:cNvSpPr/>
            <p:nvPr/>
          </p:nvSpPr>
          <p:spPr>
            <a:xfrm>
              <a:off x="4886837" y="5213534"/>
              <a:ext cx="70331" cy="7033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85" name="pt182"/>
            <p:cNvSpPr/>
            <p:nvPr/>
          </p:nvSpPr>
          <p:spPr>
            <a:xfrm>
              <a:off x="4281830" y="5155987"/>
              <a:ext cx="68231" cy="6823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86" name="pt183"/>
            <p:cNvSpPr/>
            <p:nvPr/>
          </p:nvSpPr>
          <p:spPr>
            <a:xfrm>
              <a:off x="4125332" y="5194382"/>
              <a:ext cx="62710" cy="6271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87" name="pt184"/>
            <p:cNvSpPr/>
            <p:nvPr/>
          </p:nvSpPr>
          <p:spPr>
            <a:xfrm>
              <a:off x="5427645" y="5319406"/>
              <a:ext cx="82768" cy="8276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88" name="pt185"/>
            <p:cNvSpPr/>
            <p:nvPr/>
          </p:nvSpPr>
          <p:spPr>
            <a:xfrm>
              <a:off x="5571070" y="5276870"/>
              <a:ext cx="141058" cy="14105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89" name="pt186"/>
            <p:cNvSpPr/>
            <p:nvPr/>
          </p:nvSpPr>
          <p:spPr>
            <a:xfrm>
              <a:off x="6666621" y="5068111"/>
              <a:ext cx="136732" cy="13673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90" name="pt187"/>
            <p:cNvSpPr/>
            <p:nvPr/>
          </p:nvSpPr>
          <p:spPr>
            <a:xfrm>
              <a:off x="4023733" y="5211721"/>
              <a:ext cx="91005" cy="9100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1" name="pt188"/>
            <p:cNvSpPr/>
            <p:nvPr/>
          </p:nvSpPr>
          <p:spPr>
            <a:xfrm>
              <a:off x="3655764" y="5270740"/>
              <a:ext cx="52954" cy="5295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2" name="pt189"/>
            <p:cNvSpPr/>
            <p:nvPr/>
          </p:nvSpPr>
          <p:spPr>
            <a:xfrm>
              <a:off x="2897800" y="5135424"/>
              <a:ext cx="54022" cy="5402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3" name="pt190"/>
            <p:cNvSpPr/>
            <p:nvPr/>
          </p:nvSpPr>
          <p:spPr>
            <a:xfrm>
              <a:off x="3934047" y="5185310"/>
              <a:ext cx="104347" cy="10434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194" name="pt191"/>
            <p:cNvSpPr/>
            <p:nvPr/>
          </p:nvSpPr>
          <p:spPr>
            <a:xfrm>
              <a:off x="4955187" y="5213614"/>
              <a:ext cx="62107" cy="6210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5" name="pt192"/>
            <p:cNvSpPr/>
            <p:nvPr/>
          </p:nvSpPr>
          <p:spPr>
            <a:xfrm>
              <a:off x="4063995" y="5173895"/>
              <a:ext cx="56169" cy="5616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6" name="pt193"/>
            <p:cNvSpPr/>
            <p:nvPr/>
          </p:nvSpPr>
          <p:spPr>
            <a:xfrm>
              <a:off x="3666300" y="5231254"/>
              <a:ext cx="52864" cy="5286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7" name="pt194"/>
            <p:cNvSpPr/>
            <p:nvPr/>
          </p:nvSpPr>
          <p:spPr>
            <a:xfrm>
              <a:off x="4474380" y="5236049"/>
              <a:ext cx="92950" cy="9295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8" name="pt195"/>
            <p:cNvSpPr/>
            <p:nvPr/>
          </p:nvSpPr>
          <p:spPr>
            <a:xfrm>
              <a:off x="3260050" y="5116340"/>
              <a:ext cx="47914" cy="4791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199" name="pt196"/>
            <p:cNvSpPr/>
            <p:nvPr/>
          </p:nvSpPr>
          <p:spPr>
            <a:xfrm>
              <a:off x="2045113" y="5091425"/>
              <a:ext cx="51806" cy="5180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00" name="pt197"/>
            <p:cNvSpPr/>
            <p:nvPr/>
          </p:nvSpPr>
          <p:spPr>
            <a:xfrm>
              <a:off x="3107654" y="4963084"/>
              <a:ext cx="46929" cy="4692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01" name="pt198"/>
            <p:cNvSpPr/>
            <p:nvPr/>
          </p:nvSpPr>
          <p:spPr>
            <a:xfrm>
              <a:off x="2967141" y="5147583"/>
              <a:ext cx="57000" cy="5700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02" name="pt199"/>
            <p:cNvSpPr/>
            <p:nvPr/>
          </p:nvSpPr>
          <p:spPr>
            <a:xfrm>
              <a:off x="7656284" y="5263030"/>
              <a:ext cx="93367" cy="9336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03" name="pt200"/>
            <p:cNvSpPr/>
            <p:nvPr/>
          </p:nvSpPr>
          <p:spPr>
            <a:xfrm>
              <a:off x="2870817" y="5322880"/>
              <a:ext cx="49058" cy="4905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04" name="pt201"/>
            <p:cNvSpPr/>
            <p:nvPr/>
          </p:nvSpPr>
          <p:spPr>
            <a:xfrm>
              <a:off x="3754655" y="5219893"/>
              <a:ext cx="54861" cy="5486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05" name="pt202"/>
            <p:cNvSpPr/>
            <p:nvPr/>
          </p:nvSpPr>
          <p:spPr>
            <a:xfrm>
              <a:off x="6989049" y="5274639"/>
              <a:ext cx="96225" cy="9622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06" name="pt203"/>
            <p:cNvSpPr/>
            <p:nvPr/>
          </p:nvSpPr>
          <p:spPr>
            <a:xfrm>
              <a:off x="4626926" y="5133323"/>
              <a:ext cx="86285" cy="8628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07" name="pt204"/>
            <p:cNvSpPr/>
            <p:nvPr/>
          </p:nvSpPr>
          <p:spPr>
            <a:xfrm>
              <a:off x="4827197" y="5267340"/>
              <a:ext cx="86879" cy="8687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08" name="pt205"/>
            <p:cNvSpPr/>
            <p:nvPr/>
          </p:nvSpPr>
          <p:spPr>
            <a:xfrm>
              <a:off x="4560625" y="5231323"/>
              <a:ext cx="137427" cy="13742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09" name="pt206"/>
            <p:cNvSpPr/>
            <p:nvPr/>
          </p:nvSpPr>
          <p:spPr>
            <a:xfrm>
              <a:off x="10490293" y="5239473"/>
              <a:ext cx="86659" cy="8665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10" name="pt207"/>
            <p:cNvSpPr/>
            <p:nvPr/>
          </p:nvSpPr>
          <p:spPr>
            <a:xfrm>
              <a:off x="5309922" y="5261133"/>
              <a:ext cx="64779" cy="6477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11" name="pt208"/>
            <p:cNvSpPr/>
            <p:nvPr/>
          </p:nvSpPr>
          <p:spPr>
            <a:xfrm>
              <a:off x="4314314" y="5144915"/>
              <a:ext cx="79122" cy="7912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12" name="pt209"/>
            <p:cNvSpPr/>
            <p:nvPr/>
          </p:nvSpPr>
          <p:spPr>
            <a:xfrm>
              <a:off x="5233606" y="3829435"/>
              <a:ext cx="54782" cy="5478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13" name="pt210"/>
            <p:cNvSpPr/>
            <p:nvPr/>
          </p:nvSpPr>
          <p:spPr>
            <a:xfrm>
              <a:off x="4483862" y="5043249"/>
              <a:ext cx="64367" cy="6436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14" name="pt211"/>
            <p:cNvSpPr/>
            <p:nvPr/>
          </p:nvSpPr>
          <p:spPr>
            <a:xfrm>
              <a:off x="4838990" y="5206002"/>
              <a:ext cx="63630" cy="6363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15" name="pt212"/>
            <p:cNvSpPr/>
            <p:nvPr/>
          </p:nvSpPr>
          <p:spPr>
            <a:xfrm>
              <a:off x="4920033" y="5236904"/>
              <a:ext cx="93650" cy="9365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16" name="pt213"/>
            <p:cNvSpPr/>
            <p:nvPr/>
          </p:nvSpPr>
          <p:spPr>
            <a:xfrm>
              <a:off x="4840328" y="5172883"/>
              <a:ext cx="81024" cy="8102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17" name="pt214"/>
            <p:cNvSpPr/>
            <p:nvPr/>
          </p:nvSpPr>
          <p:spPr>
            <a:xfrm>
              <a:off x="4093180" y="5029254"/>
              <a:ext cx="44834" cy="4483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18" name="pt215"/>
            <p:cNvSpPr/>
            <p:nvPr/>
          </p:nvSpPr>
          <p:spPr>
            <a:xfrm>
              <a:off x="5208282" y="4574360"/>
              <a:ext cx="44864" cy="4486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19" name="pt216"/>
            <p:cNvSpPr/>
            <p:nvPr/>
          </p:nvSpPr>
          <p:spPr>
            <a:xfrm>
              <a:off x="3970685" y="4914333"/>
              <a:ext cx="45209" cy="4520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20" name="pt217"/>
            <p:cNvSpPr/>
            <p:nvPr/>
          </p:nvSpPr>
          <p:spPr>
            <a:xfrm>
              <a:off x="4009486" y="5205324"/>
              <a:ext cx="51783" cy="5178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21" name="pt218"/>
            <p:cNvSpPr/>
            <p:nvPr/>
          </p:nvSpPr>
          <p:spPr>
            <a:xfrm>
              <a:off x="4506597" y="4739619"/>
              <a:ext cx="42397" cy="4239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22" name="pt219"/>
            <p:cNvSpPr/>
            <p:nvPr/>
          </p:nvSpPr>
          <p:spPr>
            <a:xfrm>
              <a:off x="4709090" y="5037180"/>
              <a:ext cx="64509" cy="6450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23" name="pt220"/>
            <p:cNvSpPr/>
            <p:nvPr/>
          </p:nvSpPr>
          <p:spPr>
            <a:xfrm>
              <a:off x="4266460" y="4861651"/>
              <a:ext cx="42827" cy="4282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24" name="pt221"/>
            <p:cNvSpPr/>
            <p:nvPr/>
          </p:nvSpPr>
          <p:spPr>
            <a:xfrm>
              <a:off x="4313125" y="4670439"/>
              <a:ext cx="42584" cy="4258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25" name="pt222"/>
            <p:cNvSpPr/>
            <p:nvPr/>
          </p:nvSpPr>
          <p:spPr>
            <a:xfrm>
              <a:off x="4394533" y="5123346"/>
              <a:ext cx="75779" cy="7577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26" name="pt223"/>
            <p:cNvSpPr/>
            <p:nvPr/>
          </p:nvSpPr>
          <p:spPr>
            <a:xfrm>
              <a:off x="4515265" y="5080177"/>
              <a:ext cx="80154" cy="8015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27" name="pt224"/>
            <p:cNvSpPr/>
            <p:nvPr/>
          </p:nvSpPr>
          <p:spPr>
            <a:xfrm>
              <a:off x="7618291" y="5127520"/>
              <a:ext cx="73216" cy="7321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28" name="pt225"/>
            <p:cNvSpPr/>
            <p:nvPr/>
          </p:nvSpPr>
          <p:spPr>
            <a:xfrm>
              <a:off x="4652118" y="5215262"/>
              <a:ext cx="103808" cy="10380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29" name="pt226"/>
            <p:cNvSpPr/>
            <p:nvPr/>
          </p:nvSpPr>
          <p:spPr>
            <a:xfrm>
              <a:off x="5113331" y="5273366"/>
              <a:ext cx="65516" cy="6551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30" name="pt227"/>
            <p:cNvSpPr/>
            <p:nvPr/>
          </p:nvSpPr>
          <p:spPr>
            <a:xfrm>
              <a:off x="3924476" y="4434853"/>
              <a:ext cx="40747" cy="4074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31" name="pt228"/>
            <p:cNvSpPr/>
            <p:nvPr/>
          </p:nvSpPr>
          <p:spPr>
            <a:xfrm>
              <a:off x="4285132" y="5101951"/>
              <a:ext cx="51803" cy="5180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32" name="pt229"/>
            <p:cNvSpPr/>
            <p:nvPr/>
          </p:nvSpPr>
          <p:spPr>
            <a:xfrm>
              <a:off x="4837072" y="5040900"/>
              <a:ext cx="44447" cy="4444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33" name="pt230"/>
            <p:cNvSpPr/>
            <p:nvPr/>
          </p:nvSpPr>
          <p:spPr>
            <a:xfrm>
              <a:off x="4794967" y="5203522"/>
              <a:ext cx="52806" cy="5280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34" name="pt231"/>
            <p:cNvSpPr/>
            <p:nvPr/>
          </p:nvSpPr>
          <p:spPr>
            <a:xfrm>
              <a:off x="7061673" y="5125333"/>
              <a:ext cx="59239" cy="5923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35" name="pt232"/>
            <p:cNvSpPr/>
            <p:nvPr/>
          </p:nvSpPr>
          <p:spPr>
            <a:xfrm>
              <a:off x="5009200" y="5185877"/>
              <a:ext cx="111257" cy="11125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36" name="pt233"/>
            <p:cNvSpPr/>
            <p:nvPr/>
          </p:nvSpPr>
          <p:spPr>
            <a:xfrm>
              <a:off x="4218628" y="5269715"/>
              <a:ext cx="56522" cy="5652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37" name="pt234"/>
            <p:cNvSpPr/>
            <p:nvPr/>
          </p:nvSpPr>
          <p:spPr>
            <a:xfrm>
              <a:off x="4651656" y="4248649"/>
              <a:ext cx="48816" cy="4881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38" name="pt235"/>
            <p:cNvSpPr/>
            <p:nvPr/>
          </p:nvSpPr>
          <p:spPr>
            <a:xfrm>
              <a:off x="3571476" y="4646527"/>
              <a:ext cx="42859" cy="4285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39" name="pt236"/>
            <p:cNvSpPr/>
            <p:nvPr/>
          </p:nvSpPr>
          <p:spPr>
            <a:xfrm>
              <a:off x="5252983" y="4756346"/>
              <a:ext cx="42687" cy="4268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40" name="pt237"/>
            <p:cNvSpPr/>
            <p:nvPr/>
          </p:nvSpPr>
          <p:spPr>
            <a:xfrm>
              <a:off x="4443908" y="4882900"/>
              <a:ext cx="43016" cy="4301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41" name="pt238"/>
            <p:cNvSpPr/>
            <p:nvPr/>
          </p:nvSpPr>
          <p:spPr>
            <a:xfrm>
              <a:off x="4181881" y="5143128"/>
              <a:ext cx="42293" cy="4229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42" name="pt239"/>
            <p:cNvSpPr/>
            <p:nvPr/>
          </p:nvSpPr>
          <p:spPr>
            <a:xfrm>
              <a:off x="3250530" y="2096028"/>
              <a:ext cx="38437" cy="3843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43" name="pt240"/>
            <p:cNvSpPr/>
            <p:nvPr/>
          </p:nvSpPr>
          <p:spPr>
            <a:xfrm>
              <a:off x="4635200" y="5033716"/>
              <a:ext cx="43683" cy="4368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44" name="pt241"/>
            <p:cNvSpPr/>
            <p:nvPr/>
          </p:nvSpPr>
          <p:spPr>
            <a:xfrm>
              <a:off x="5408219" y="4748249"/>
              <a:ext cx="43923" cy="4392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45" name="pt242"/>
            <p:cNvSpPr/>
            <p:nvPr/>
          </p:nvSpPr>
          <p:spPr>
            <a:xfrm>
              <a:off x="4651384" y="4896830"/>
              <a:ext cx="48582" cy="4858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46" name="pt243"/>
            <p:cNvSpPr/>
            <p:nvPr/>
          </p:nvSpPr>
          <p:spPr>
            <a:xfrm>
              <a:off x="4880313" y="5224145"/>
              <a:ext cx="62525" cy="6252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47" name="pt244"/>
            <p:cNvSpPr/>
            <p:nvPr/>
          </p:nvSpPr>
          <p:spPr>
            <a:xfrm>
              <a:off x="3867834" y="5117965"/>
              <a:ext cx="53341" cy="5334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48" name="pt245"/>
            <p:cNvSpPr/>
            <p:nvPr/>
          </p:nvSpPr>
          <p:spPr>
            <a:xfrm>
              <a:off x="3576735" y="5090883"/>
              <a:ext cx="54373" cy="5437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49" name="pt246"/>
            <p:cNvSpPr/>
            <p:nvPr/>
          </p:nvSpPr>
          <p:spPr>
            <a:xfrm>
              <a:off x="4219345" y="5204598"/>
              <a:ext cx="53125" cy="5312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50" name="pt247"/>
            <p:cNvSpPr/>
            <p:nvPr/>
          </p:nvSpPr>
          <p:spPr>
            <a:xfrm>
              <a:off x="4633270" y="4865422"/>
              <a:ext cx="41522" cy="4152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51" name="pt248"/>
            <p:cNvSpPr/>
            <p:nvPr/>
          </p:nvSpPr>
          <p:spPr>
            <a:xfrm>
              <a:off x="4490149" y="4761907"/>
              <a:ext cx="41370" cy="4137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52" name="pt249"/>
            <p:cNvSpPr/>
            <p:nvPr/>
          </p:nvSpPr>
          <p:spPr>
            <a:xfrm>
              <a:off x="3709981" y="4091338"/>
              <a:ext cx="41352" cy="4135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53" name="pt250"/>
            <p:cNvSpPr/>
            <p:nvPr/>
          </p:nvSpPr>
          <p:spPr>
            <a:xfrm>
              <a:off x="6588377" y="5219082"/>
              <a:ext cx="55323" cy="5532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54" name="pt251"/>
            <p:cNvSpPr/>
            <p:nvPr/>
          </p:nvSpPr>
          <p:spPr>
            <a:xfrm>
              <a:off x="3708209" y="4390597"/>
              <a:ext cx="57604" cy="5760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55" name="pt252"/>
            <p:cNvSpPr/>
            <p:nvPr/>
          </p:nvSpPr>
          <p:spPr>
            <a:xfrm>
              <a:off x="4466107" y="4978699"/>
              <a:ext cx="61787" cy="6178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56" name="pt253"/>
            <p:cNvSpPr/>
            <p:nvPr/>
          </p:nvSpPr>
          <p:spPr>
            <a:xfrm>
              <a:off x="4867259" y="4677634"/>
              <a:ext cx="48053" cy="4805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57" name="pt254"/>
            <p:cNvSpPr/>
            <p:nvPr/>
          </p:nvSpPr>
          <p:spPr>
            <a:xfrm>
              <a:off x="5690200" y="4984889"/>
              <a:ext cx="75136" cy="7513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58" name="pt255"/>
            <p:cNvSpPr/>
            <p:nvPr/>
          </p:nvSpPr>
          <p:spPr>
            <a:xfrm>
              <a:off x="4190671" y="4994574"/>
              <a:ext cx="52290" cy="5229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59" name="pt256"/>
            <p:cNvSpPr/>
            <p:nvPr/>
          </p:nvSpPr>
          <p:spPr>
            <a:xfrm>
              <a:off x="5390402" y="4708619"/>
              <a:ext cx="43404" cy="4340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60" name="pt257"/>
            <p:cNvSpPr/>
            <p:nvPr/>
          </p:nvSpPr>
          <p:spPr>
            <a:xfrm>
              <a:off x="4366192" y="4644966"/>
              <a:ext cx="42495" cy="4249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61" name="pt258"/>
            <p:cNvSpPr/>
            <p:nvPr/>
          </p:nvSpPr>
          <p:spPr>
            <a:xfrm>
              <a:off x="4244269" y="5292870"/>
              <a:ext cx="113851" cy="113851"/>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62" name="pt259"/>
            <p:cNvSpPr/>
            <p:nvPr/>
          </p:nvSpPr>
          <p:spPr>
            <a:xfrm>
              <a:off x="4612861" y="5087337"/>
              <a:ext cx="79524" cy="7952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63" name="pt260"/>
            <p:cNvSpPr/>
            <p:nvPr/>
          </p:nvSpPr>
          <p:spPr>
            <a:xfrm>
              <a:off x="2496210" y="5089601"/>
              <a:ext cx="48995" cy="4899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64" name="pt261"/>
            <p:cNvSpPr/>
            <p:nvPr/>
          </p:nvSpPr>
          <p:spPr>
            <a:xfrm>
              <a:off x="4784629" y="5238378"/>
              <a:ext cx="73016" cy="7301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65" name="pt262"/>
            <p:cNvSpPr/>
            <p:nvPr/>
          </p:nvSpPr>
          <p:spPr>
            <a:xfrm>
              <a:off x="3764695" y="4694619"/>
              <a:ext cx="43221" cy="4322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66" name="pt263"/>
            <p:cNvSpPr/>
            <p:nvPr/>
          </p:nvSpPr>
          <p:spPr>
            <a:xfrm>
              <a:off x="5387130" y="5260276"/>
              <a:ext cx="123593" cy="12359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67" name="pt264"/>
            <p:cNvSpPr/>
            <p:nvPr/>
          </p:nvSpPr>
          <p:spPr>
            <a:xfrm>
              <a:off x="5002472" y="5261477"/>
              <a:ext cx="89094" cy="8909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68" name="pt265"/>
            <p:cNvSpPr/>
            <p:nvPr/>
          </p:nvSpPr>
          <p:spPr>
            <a:xfrm>
              <a:off x="5789317" y="5011433"/>
              <a:ext cx="73492" cy="7349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69" name="pt266"/>
            <p:cNvSpPr/>
            <p:nvPr/>
          </p:nvSpPr>
          <p:spPr>
            <a:xfrm>
              <a:off x="6125878" y="4573158"/>
              <a:ext cx="68626" cy="6862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70" name="pt267"/>
            <p:cNvSpPr/>
            <p:nvPr/>
          </p:nvSpPr>
          <p:spPr>
            <a:xfrm>
              <a:off x="4267584" y="5156392"/>
              <a:ext cx="49862" cy="4986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71" name="pt268"/>
            <p:cNvSpPr/>
            <p:nvPr/>
          </p:nvSpPr>
          <p:spPr>
            <a:xfrm>
              <a:off x="3768566" y="5324267"/>
              <a:ext cx="43147" cy="4314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72" name="pt269"/>
            <p:cNvSpPr/>
            <p:nvPr/>
          </p:nvSpPr>
          <p:spPr>
            <a:xfrm>
              <a:off x="4806078" y="4177190"/>
              <a:ext cx="40422" cy="4042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73" name="pt270"/>
            <p:cNvSpPr/>
            <p:nvPr/>
          </p:nvSpPr>
          <p:spPr>
            <a:xfrm>
              <a:off x="5224808" y="4844734"/>
              <a:ext cx="45384" cy="4538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74" name="pt271"/>
            <p:cNvSpPr/>
            <p:nvPr/>
          </p:nvSpPr>
          <p:spPr>
            <a:xfrm>
              <a:off x="4645164" y="4502433"/>
              <a:ext cx="42077" cy="4207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75" name="pt272"/>
            <p:cNvSpPr/>
            <p:nvPr/>
          </p:nvSpPr>
          <p:spPr>
            <a:xfrm>
              <a:off x="3848540" y="4527895"/>
              <a:ext cx="39629" cy="3962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76" name="pt273"/>
            <p:cNvSpPr/>
            <p:nvPr/>
          </p:nvSpPr>
          <p:spPr>
            <a:xfrm>
              <a:off x="4544384" y="4372896"/>
              <a:ext cx="41756" cy="4175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77" name="pt274"/>
            <p:cNvSpPr/>
            <p:nvPr/>
          </p:nvSpPr>
          <p:spPr>
            <a:xfrm>
              <a:off x="4357406" y="5206571"/>
              <a:ext cx="82908" cy="8290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78" name="pt275"/>
            <p:cNvSpPr/>
            <p:nvPr/>
          </p:nvSpPr>
          <p:spPr>
            <a:xfrm>
              <a:off x="4611666" y="4623126"/>
              <a:ext cx="43566" cy="4356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79" name="pt276"/>
            <p:cNvSpPr/>
            <p:nvPr/>
          </p:nvSpPr>
          <p:spPr>
            <a:xfrm>
              <a:off x="2339779" y="4340787"/>
              <a:ext cx="43781" cy="4378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80" name="pt277"/>
            <p:cNvSpPr/>
            <p:nvPr/>
          </p:nvSpPr>
          <p:spPr>
            <a:xfrm>
              <a:off x="3671532" y="4176225"/>
              <a:ext cx="44538" cy="44538"/>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81" name="pt278"/>
            <p:cNvSpPr/>
            <p:nvPr/>
          </p:nvSpPr>
          <p:spPr>
            <a:xfrm>
              <a:off x="4408277" y="5195280"/>
              <a:ext cx="101815" cy="10181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82" name="pt279"/>
            <p:cNvSpPr/>
            <p:nvPr/>
          </p:nvSpPr>
          <p:spPr>
            <a:xfrm>
              <a:off x="4177758" y="5146373"/>
              <a:ext cx="56849" cy="5684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83" name="pt280"/>
            <p:cNvSpPr/>
            <p:nvPr/>
          </p:nvSpPr>
          <p:spPr>
            <a:xfrm>
              <a:off x="3092127" y="4327939"/>
              <a:ext cx="43354" cy="4335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84" name="pt281"/>
            <p:cNvSpPr/>
            <p:nvPr/>
          </p:nvSpPr>
          <p:spPr>
            <a:xfrm>
              <a:off x="1952062" y="3795653"/>
              <a:ext cx="40601" cy="4060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85" name="pt282"/>
            <p:cNvSpPr/>
            <p:nvPr/>
          </p:nvSpPr>
          <p:spPr>
            <a:xfrm>
              <a:off x="4323994" y="5109394"/>
              <a:ext cx="48121" cy="4812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86" name="pt283"/>
            <p:cNvSpPr/>
            <p:nvPr/>
          </p:nvSpPr>
          <p:spPr>
            <a:xfrm>
              <a:off x="5003398" y="4240559"/>
              <a:ext cx="39928" cy="3992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87" name="pt284"/>
            <p:cNvSpPr/>
            <p:nvPr/>
          </p:nvSpPr>
          <p:spPr>
            <a:xfrm>
              <a:off x="4469092" y="4814103"/>
              <a:ext cx="46342" cy="4634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88" name="pt285"/>
            <p:cNvSpPr/>
            <p:nvPr/>
          </p:nvSpPr>
          <p:spPr>
            <a:xfrm>
              <a:off x="4570774" y="4416121"/>
              <a:ext cx="41274" cy="4127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89" name="pt286"/>
            <p:cNvSpPr/>
            <p:nvPr/>
          </p:nvSpPr>
          <p:spPr>
            <a:xfrm>
              <a:off x="7297920" y="5208753"/>
              <a:ext cx="56936" cy="5693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90" name="pt287"/>
            <p:cNvSpPr/>
            <p:nvPr/>
          </p:nvSpPr>
          <p:spPr>
            <a:xfrm>
              <a:off x="2935412" y="4309387"/>
              <a:ext cx="41241" cy="4124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91" name="pt288"/>
            <p:cNvSpPr/>
            <p:nvPr/>
          </p:nvSpPr>
          <p:spPr>
            <a:xfrm>
              <a:off x="4525877" y="4488145"/>
              <a:ext cx="40241" cy="4024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92" name="pt289"/>
            <p:cNvSpPr/>
            <p:nvPr/>
          </p:nvSpPr>
          <p:spPr>
            <a:xfrm>
              <a:off x="4143755" y="4711197"/>
              <a:ext cx="40884" cy="4088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93" name="pt290"/>
            <p:cNvSpPr/>
            <p:nvPr/>
          </p:nvSpPr>
          <p:spPr>
            <a:xfrm>
              <a:off x="4968239" y="5245975"/>
              <a:ext cx="79346" cy="7934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94" name="pt291"/>
            <p:cNvSpPr/>
            <p:nvPr/>
          </p:nvSpPr>
          <p:spPr>
            <a:xfrm>
              <a:off x="2333971" y="2963259"/>
              <a:ext cx="36101" cy="3610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95" name="pt292"/>
            <p:cNvSpPr/>
            <p:nvPr/>
          </p:nvSpPr>
          <p:spPr>
            <a:xfrm>
              <a:off x="4409447" y="5163754"/>
              <a:ext cx="65429" cy="6542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296" name="pt293"/>
            <p:cNvSpPr/>
            <p:nvPr/>
          </p:nvSpPr>
          <p:spPr>
            <a:xfrm>
              <a:off x="3390982" y="5151135"/>
              <a:ext cx="44395" cy="4439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97" name="pt294"/>
            <p:cNvSpPr/>
            <p:nvPr/>
          </p:nvSpPr>
          <p:spPr>
            <a:xfrm>
              <a:off x="4798999" y="4830418"/>
              <a:ext cx="41831" cy="4183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298" name="pt295"/>
            <p:cNvSpPr/>
            <p:nvPr/>
          </p:nvSpPr>
          <p:spPr>
            <a:xfrm>
              <a:off x="4444471" y="5158089"/>
              <a:ext cx="51066" cy="5106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299" name="pt296"/>
            <p:cNvSpPr/>
            <p:nvPr/>
          </p:nvSpPr>
          <p:spPr>
            <a:xfrm>
              <a:off x="9119604" y="5166010"/>
              <a:ext cx="68577" cy="6857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00" name="pt297"/>
            <p:cNvSpPr/>
            <p:nvPr/>
          </p:nvSpPr>
          <p:spPr>
            <a:xfrm>
              <a:off x="4063256" y="5197226"/>
              <a:ext cx="59315" cy="5931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01" name="pt298"/>
            <p:cNvSpPr/>
            <p:nvPr/>
          </p:nvSpPr>
          <p:spPr>
            <a:xfrm>
              <a:off x="3977847" y="5099166"/>
              <a:ext cx="48334" cy="4833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02" name="pt299"/>
            <p:cNvSpPr/>
            <p:nvPr/>
          </p:nvSpPr>
          <p:spPr>
            <a:xfrm>
              <a:off x="3298350" y="4881944"/>
              <a:ext cx="38816" cy="3881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03" name="pt300"/>
            <p:cNvSpPr/>
            <p:nvPr/>
          </p:nvSpPr>
          <p:spPr>
            <a:xfrm>
              <a:off x="3143312" y="4245517"/>
              <a:ext cx="41128" cy="41128"/>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04" name="pt301"/>
            <p:cNvSpPr/>
            <p:nvPr/>
          </p:nvSpPr>
          <p:spPr>
            <a:xfrm>
              <a:off x="6015314" y="4258611"/>
              <a:ext cx="72949" cy="7294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05" name="pt302"/>
            <p:cNvSpPr/>
            <p:nvPr/>
          </p:nvSpPr>
          <p:spPr>
            <a:xfrm>
              <a:off x="4211339" y="4953272"/>
              <a:ext cx="42795" cy="4279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06" name="pt303"/>
            <p:cNvSpPr/>
            <p:nvPr/>
          </p:nvSpPr>
          <p:spPr>
            <a:xfrm>
              <a:off x="4032272" y="5112882"/>
              <a:ext cx="52010" cy="5201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07" name="pt304"/>
            <p:cNvSpPr/>
            <p:nvPr/>
          </p:nvSpPr>
          <p:spPr>
            <a:xfrm>
              <a:off x="6123881" y="4451520"/>
              <a:ext cx="63414" cy="6341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08" name="pt305"/>
            <p:cNvSpPr/>
            <p:nvPr/>
          </p:nvSpPr>
          <p:spPr>
            <a:xfrm>
              <a:off x="4579616" y="4844578"/>
              <a:ext cx="42517" cy="4251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09" name="pt306"/>
            <p:cNvSpPr/>
            <p:nvPr/>
          </p:nvSpPr>
          <p:spPr>
            <a:xfrm>
              <a:off x="3652256" y="4758939"/>
              <a:ext cx="45847" cy="4584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10" name="pt307"/>
            <p:cNvSpPr/>
            <p:nvPr/>
          </p:nvSpPr>
          <p:spPr>
            <a:xfrm>
              <a:off x="4672590" y="5237963"/>
              <a:ext cx="116664" cy="11666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11" name="pt308"/>
            <p:cNvSpPr/>
            <p:nvPr/>
          </p:nvSpPr>
          <p:spPr>
            <a:xfrm>
              <a:off x="3891336" y="2251531"/>
              <a:ext cx="36720" cy="3672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12" name="pt309"/>
            <p:cNvSpPr/>
            <p:nvPr/>
          </p:nvSpPr>
          <p:spPr>
            <a:xfrm>
              <a:off x="4843013" y="5246163"/>
              <a:ext cx="75285" cy="7528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13" name="pt310"/>
            <p:cNvSpPr/>
            <p:nvPr/>
          </p:nvSpPr>
          <p:spPr>
            <a:xfrm>
              <a:off x="3654482" y="4837462"/>
              <a:ext cx="42773" cy="4277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14" name="pt311"/>
            <p:cNvSpPr/>
            <p:nvPr/>
          </p:nvSpPr>
          <p:spPr>
            <a:xfrm>
              <a:off x="5992474" y="5187290"/>
              <a:ext cx="81632" cy="8163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15" name="pt312"/>
            <p:cNvSpPr/>
            <p:nvPr/>
          </p:nvSpPr>
          <p:spPr>
            <a:xfrm>
              <a:off x="5250041" y="5285469"/>
              <a:ext cx="140178" cy="14017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16" name="pt313"/>
            <p:cNvSpPr/>
            <p:nvPr/>
          </p:nvSpPr>
          <p:spPr>
            <a:xfrm>
              <a:off x="6867679" y="5039348"/>
              <a:ext cx="64768" cy="6476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17" name="pt314"/>
            <p:cNvSpPr/>
            <p:nvPr/>
          </p:nvSpPr>
          <p:spPr>
            <a:xfrm>
              <a:off x="4553343" y="5200654"/>
              <a:ext cx="121649" cy="12164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18" name="pt315"/>
            <p:cNvSpPr/>
            <p:nvPr/>
          </p:nvSpPr>
          <p:spPr>
            <a:xfrm>
              <a:off x="4761153" y="4785760"/>
              <a:ext cx="39794" cy="3979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19" name="pt316"/>
            <p:cNvSpPr/>
            <p:nvPr/>
          </p:nvSpPr>
          <p:spPr>
            <a:xfrm>
              <a:off x="3805225" y="4563479"/>
              <a:ext cx="40864" cy="4086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20" name="pt317"/>
            <p:cNvSpPr/>
            <p:nvPr/>
          </p:nvSpPr>
          <p:spPr>
            <a:xfrm>
              <a:off x="4348800" y="5101416"/>
              <a:ext cx="50778" cy="5077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21" name="pt318"/>
            <p:cNvSpPr/>
            <p:nvPr/>
          </p:nvSpPr>
          <p:spPr>
            <a:xfrm>
              <a:off x="5226224" y="5158982"/>
              <a:ext cx="78067" cy="78067"/>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22" name="pt319"/>
            <p:cNvSpPr/>
            <p:nvPr/>
          </p:nvSpPr>
          <p:spPr>
            <a:xfrm>
              <a:off x="5663906" y="4591992"/>
              <a:ext cx="41894" cy="4189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23" name="pt320"/>
            <p:cNvSpPr/>
            <p:nvPr/>
          </p:nvSpPr>
          <p:spPr>
            <a:xfrm>
              <a:off x="4339917" y="5103678"/>
              <a:ext cx="45015" cy="4501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24" name="pt321"/>
            <p:cNvSpPr/>
            <p:nvPr/>
          </p:nvSpPr>
          <p:spPr>
            <a:xfrm>
              <a:off x="4676106" y="4667093"/>
              <a:ext cx="40659" cy="4065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25" name="pt322"/>
            <p:cNvSpPr/>
            <p:nvPr/>
          </p:nvSpPr>
          <p:spPr>
            <a:xfrm>
              <a:off x="4607611" y="5248706"/>
              <a:ext cx="136130" cy="13613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26" name="pt323"/>
            <p:cNvSpPr/>
            <p:nvPr/>
          </p:nvSpPr>
          <p:spPr>
            <a:xfrm>
              <a:off x="4471777" y="5146155"/>
              <a:ext cx="50167" cy="5016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27" name="pt324"/>
            <p:cNvSpPr/>
            <p:nvPr/>
          </p:nvSpPr>
          <p:spPr>
            <a:xfrm>
              <a:off x="5138708" y="4913240"/>
              <a:ext cx="41773" cy="4177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28" name="pt325"/>
            <p:cNvSpPr/>
            <p:nvPr/>
          </p:nvSpPr>
          <p:spPr>
            <a:xfrm>
              <a:off x="4508538" y="3711609"/>
              <a:ext cx="38754" cy="3875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29" name="pt326"/>
            <p:cNvSpPr/>
            <p:nvPr/>
          </p:nvSpPr>
          <p:spPr>
            <a:xfrm>
              <a:off x="4767649" y="4906579"/>
              <a:ext cx="41411" cy="4141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30" name="pt327"/>
            <p:cNvSpPr/>
            <p:nvPr/>
          </p:nvSpPr>
          <p:spPr>
            <a:xfrm>
              <a:off x="4734891" y="4867958"/>
              <a:ext cx="42737" cy="4273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31" name="pt328"/>
            <p:cNvSpPr/>
            <p:nvPr/>
          </p:nvSpPr>
          <p:spPr>
            <a:xfrm>
              <a:off x="2618690" y="2357602"/>
              <a:ext cx="40659" cy="4065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32" name="pt329"/>
            <p:cNvSpPr/>
            <p:nvPr/>
          </p:nvSpPr>
          <p:spPr>
            <a:xfrm>
              <a:off x="5251357" y="4878189"/>
              <a:ext cx="43668" cy="4366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33" name="pt330"/>
            <p:cNvSpPr/>
            <p:nvPr/>
          </p:nvSpPr>
          <p:spPr>
            <a:xfrm>
              <a:off x="4232645" y="5005563"/>
              <a:ext cx="40177" cy="4017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34" name="pt331"/>
            <p:cNvSpPr/>
            <p:nvPr/>
          </p:nvSpPr>
          <p:spPr>
            <a:xfrm>
              <a:off x="4566477" y="4782306"/>
              <a:ext cx="40304" cy="4030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35" name="pt332"/>
            <p:cNvSpPr/>
            <p:nvPr/>
          </p:nvSpPr>
          <p:spPr>
            <a:xfrm>
              <a:off x="4736465" y="4963656"/>
              <a:ext cx="54892" cy="5489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36" name="pt333"/>
            <p:cNvSpPr/>
            <p:nvPr/>
          </p:nvSpPr>
          <p:spPr>
            <a:xfrm>
              <a:off x="2611316" y="3943817"/>
              <a:ext cx="39483" cy="3948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37" name="pt334"/>
            <p:cNvSpPr/>
            <p:nvPr/>
          </p:nvSpPr>
          <p:spPr>
            <a:xfrm>
              <a:off x="4595493" y="4450184"/>
              <a:ext cx="43265" cy="4326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38" name="pt335"/>
            <p:cNvSpPr/>
            <p:nvPr/>
          </p:nvSpPr>
          <p:spPr>
            <a:xfrm>
              <a:off x="4352546" y="5008500"/>
              <a:ext cx="48780" cy="4878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39" name="pt336"/>
            <p:cNvSpPr/>
            <p:nvPr/>
          </p:nvSpPr>
          <p:spPr>
            <a:xfrm>
              <a:off x="5083142" y="3866304"/>
              <a:ext cx="70644" cy="7064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40" name="pt337"/>
            <p:cNvSpPr/>
            <p:nvPr/>
          </p:nvSpPr>
          <p:spPr>
            <a:xfrm>
              <a:off x="5320207" y="5239213"/>
              <a:ext cx="80284" cy="8028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41" name="pt338"/>
            <p:cNvSpPr/>
            <p:nvPr/>
          </p:nvSpPr>
          <p:spPr>
            <a:xfrm>
              <a:off x="3718769" y="5111471"/>
              <a:ext cx="73122" cy="7312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42" name="pt339"/>
            <p:cNvSpPr/>
            <p:nvPr/>
          </p:nvSpPr>
          <p:spPr>
            <a:xfrm>
              <a:off x="4344986" y="5151251"/>
              <a:ext cx="70672" cy="7067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43" name="pt340"/>
            <p:cNvSpPr/>
            <p:nvPr/>
          </p:nvSpPr>
          <p:spPr>
            <a:xfrm>
              <a:off x="3569603" y="4990573"/>
              <a:ext cx="47080" cy="4708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44" name="pt341"/>
            <p:cNvSpPr/>
            <p:nvPr/>
          </p:nvSpPr>
          <p:spPr>
            <a:xfrm>
              <a:off x="3978525" y="5195304"/>
              <a:ext cx="58396" cy="5839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45" name="pt342"/>
            <p:cNvSpPr/>
            <p:nvPr/>
          </p:nvSpPr>
          <p:spPr>
            <a:xfrm>
              <a:off x="6448687" y="5258471"/>
              <a:ext cx="82992" cy="8299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46" name="pt343"/>
            <p:cNvSpPr/>
            <p:nvPr/>
          </p:nvSpPr>
          <p:spPr>
            <a:xfrm>
              <a:off x="4342721" y="5274427"/>
              <a:ext cx="87273" cy="8727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47" name="pt344"/>
            <p:cNvSpPr/>
            <p:nvPr/>
          </p:nvSpPr>
          <p:spPr>
            <a:xfrm>
              <a:off x="4449830" y="5040471"/>
              <a:ext cx="48866" cy="4886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48" name="pt345"/>
            <p:cNvSpPr/>
            <p:nvPr/>
          </p:nvSpPr>
          <p:spPr>
            <a:xfrm>
              <a:off x="4379354" y="5241487"/>
              <a:ext cx="112442" cy="11244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49" name="pt346"/>
            <p:cNvSpPr/>
            <p:nvPr/>
          </p:nvSpPr>
          <p:spPr>
            <a:xfrm>
              <a:off x="4271658" y="5116515"/>
              <a:ext cx="56957" cy="5695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50" name="pt347"/>
            <p:cNvSpPr/>
            <p:nvPr/>
          </p:nvSpPr>
          <p:spPr>
            <a:xfrm>
              <a:off x="3327100" y="5028694"/>
              <a:ext cx="44964" cy="4496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51" name="pt348"/>
            <p:cNvSpPr/>
            <p:nvPr/>
          </p:nvSpPr>
          <p:spPr>
            <a:xfrm>
              <a:off x="3578265" y="4302816"/>
              <a:ext cx="44475" cy="4447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52" name="pt349"/>
            <p:cNvSpPr/>
            <p:nvPr/>
          </p:nvSpPr>
          <p:spPr>
            <a:xfrm>
              <a:off x="3714095" y="5057909"/>
              <a:ext cx="52122" cy="5212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53" name="pt350"/>
            <p:cNvSpPr/>
            <p:nvPr/>
          </p:nvSpPr>
          <p:spPr>
            <a:xfrm>
              <a:off x="3496221" y="5058343"/>
              <a:ext cx="62852" cy="6285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54" name="pt351"/>
            <p:cNvSpPr/>
            <p:nvPr/>
          </p:nvSpPr>
          <p:spPr>
            <a:xfrm>
              <a:off x="4046102" y="4893537"/>
              <a:ext cx="42712" cy="4271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55" name="pt352"/>
            <p:cNvSpPr/>
            <p:nvPr/>
          </p:nvSpPr>
          <p:spPr>
            <a:xfrm>
              <a:off x="3966338" y="5150769"/>
              <a:ext cx="44701" cy="4470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56" name="pt353"/>
            <p:cNvSpPr/>
            <p:nvPr/>
          </p:nvSpPr>
          <p:spPr>
            <a:xfrm>
              <a:off x="3862187" y="5072169"/>
              <a:ext cx="43655" cy="4365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57" name="pt354"/>
            <p:cNvSpPr/>
            <p:nvPr/>
          </p:nvSpPr>
          <p:spPr>
            <a:xfrm>
              <a:off x="4092800" y="5232245"/>
              <a:ext cx="70618" cy="7061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58" name="pt355"/>
            <p:cNvSpPr/>
            <p:nvPr/>
          </p:nvSpPr>
          <p:spPr>
            <a:xfrm>
              <a:off x="3419459" y="5155827"/>
              <a:ext cx="49868" cy="4986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59" name="pt356"/>
            <p:cNvSpPr/>
            <p:nvPr/>
          </p:nvSpPr>
          <p:spPr>
            <a:xfrm>
              <a:off x="4731174" y="5147347"/>
              <a:ext cx="56314" cy="5631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60" name="pt357"/>
            <p:cNvSpPr/>
            <p:nvPr/>
          </p:nvSpPr>
          <p:spPr>
            <a:xfrm>
              <a:off x="5562781" y="5220263"/>
              <a:ext cx="78438" cy="7843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61" name="pt358"/>
            <p:cNvSpPr/>
            <p:nvPr/>
          </p:nvSpPr>
          <p:spPr>
            <a:xfrm>
              <a:off x="3792055" y="4960081"/>
              <a:ext cx="51249" cy="5124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62" name="pt359"/>
            <p:cNvSpPr/>
            <p:nvPr/>
          </p:nvSpPr>
          <p:spPr>
            <a:xfrm>
              <a:off x="2839559" y="5047248"/>
              <a:ext cx="42687" cy="4268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63" name="pt360"/>
            <p:cNvSpPr/>
            <p:nvPr/>
          </p:nvSpPr>
          <p:spPr>
            <a:xfrm>
              <a:off x="2587659" y="5048355"/>
              <a:ext cx="42795" cy="4279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64" name="pt361"/>
            <p:cNvSpPr/>
            <p:nvPr/>
          </p:nvSpPr>
          <p:spPr>
            <a:xfrm>
              <a:off x="4442842" y="4950557"/>
              <a:ext cx="46421" cy="4642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65" name="pt362"/>
            <p:cNvSpPr/>
            <p:nvPr/>
          </p:nvSpPr>
          <p:spPr>
            <a:xfrm>
              <a:off x="4434945" y="5176672"/>
              <a:ext cx="63508" cy="6350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66" name="pt363"/>
            <p:cNvSpPr/>
            <p:nvPr/>
          </p:nvSpPr>
          <p:spPr>
            <a:xfrm>
              <a:off x="4533211" y="5095940"/>
              <a:ext cx="52777" cy="5277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67" name="pt364"/>
            <p:cNvSpPr/>
            <p:nvPr/>
          </p:nvSpPr>
          <p:spPr>
            <a:xfrm>
              <a:off x="3811817" y="5199011"/>
              <a:ext cx="59630" cy="5963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68" name="pt365"/>
            <p:cNvSpPr/>
            <p:nvPr/>
          </p:nvSpPr>
          <p:spPr>
            <a:xfrm>
              <a:off x="4454549" y="5266899"/>
              <a:ext cx="103404" cy="10340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69" name="pt366"/>
            <p:cNvSpPr/>
            <p:nvPr/>
          </p:nvSpPr>
          <p:spPr>
            <a:xfrm>
              <a:off x="3293437" y="5052123"/>
              <a:ext cx="56930" cy="5693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0" name="pt367"/>
            <p:cNvSpPr/>
            <p:nvPr/>
          </p:nvSpPr>
          <p:spPr>
            <a:xfrm>
              <a:off x="5329949" y="5274076"/>
              <a:ext cx="92953" cy="92953"/>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71" name="pt368"/>
            <p:cNvSpPr/>
            <p:nvPr/>
          </p:nvSpPr>
          <p:spPr>
            <a:xfrm>
              <a:off x="4444823" y="5187514"/>
              <a:ext cx="79374" cy="7937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2" name="pt369"/>
            <p:cNvSpPr/>
            <p:nvPr/>
          </p:nvSpPr>
          <p:spPr>
            <a:xfrm>
              <a:off x="4192927" y="5234011"/>
              <a:ext cx="71904" cy="7190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3" name="pt370"/>
            <p:cNvSpPr/>
            <p:nvPr/>
          </p:nvSpPr>
          <p:spPr>
            <a:xfrm>
              <a:off x="3462240" y="5120208"/>
              <a:ext cx="47598" cy="4759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4" name="pt371"/>
            <p:cNvSpPr/>
            <p:nvPr/>
          </p:nvSpPr>
          <p:spPr>
            <a:xfrm>
              <a:off x="3618960" y="5166718"/>
              <a:ext cx="68215" cy="6821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5" name="pt372"/>
            <p:cNvSpPr/>
            <p:nvPr/>
          </p:nvSpPr>
          <p:spPr>
            <a:xfrm>
              <a:off x="4662129" y="5119127"/>
              <a:ext cx="56374" cy="5637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6" name="pt373"/>
            <p:cNvSpPr/>
            <p:nvPr/>
          </p:nvSpPr>
          <p:spPr>
            <a:xfrm>
              <a:off x="3890239" y="5046175"/>
              <a:ext cx="50710" cy="5071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77" name="pt374"/>
            <p:cNvSpPr/>
            <p:nvPr/>
          </p:nvSpPr>
          <p:spPr>
            <a:xfrm>
              <a:off x="5320922" y="5222637"/>
              <a:ext cx="78406" cy="78406"/>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78" name="pt375"/>
            <p:cNvSpPr/>
            <p:nvPr/>
          </p:nvSpPr>
          <p:spPr>
            <a:xfrm>
              <a:off x="4146911" y="5263597"/>
              <a:ext cx="127658" cy="12765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79" name="pt376"/>
            <p:cNvSpPr/>
            <p:nvPr/>
          </p:nvSpPr>
          <p:spPr>
            <a:xfrm>
              <a:off x="3116486" y="5134180"/>
              <a:ext cx="42184" cy="4218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80" name="pt377"/>
            <p:cNvSpPr/>
            <p:nvPr/>
          </p:nvSpPr>
          <p:spPr>
            <a:xfrm>
              <a:off x="2826403" y="5158122"/>
              <a:ext cx="44679" cy="4467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81" name="pt378"/>
            <p:cNvSpPr/>
            <p:nvPr/>
          </p:nvSpPr>
          <p:spPr>
            <a:xfrm>
              <a:off x="3507161" y="5252673"/>
              <a:ext cx="104975" cy="10497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82" name="pt379"/>
            <p:cNvSpPr/>
            <p:nvPr/>
          </p:nvSpPr>
          <p:spPr>
            <a:xfrm>
              <a:off x="4131606" y="5257128"/>
              <a:ext cx="115684" cy="11568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83" name="pt380"/>
            <p:cNvSpPr/>
            <p:nvPr/>
          </p:nvSpPr>
          <p:spPr>
            <a:xfrm>
              <a:off x="4067664" y="5139069"/>
              <a:ext cx="61737" cy="6173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84" name="pt381"/>
            <p:cNvSpPr/>
            <p:nvPr/>
          </p:nvSpPr>
          <p:spPr>
            <a:xfrm>
              <a:off x="4229802" y="5203761"/>
              <a:ext cx="62268" cy="62268"/>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85" name="pt382"/>
            <p:cNvSpPr/>
            <p:nvPr/>
          </p:nvSpPr>
          <p:spPr>
            <a:xfrm>
              <a:off x="3700140" y="5211915"/>
              <a:ext cx="64780" cy="6478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86" name="pt383"/>
            <p:cNvSpPr/>
            <p:nvPr/>
          </p:nvSpPr>
          <p:spPr>
            <a:xfrm>
              <a:off x="5236055" y="5244110"/>
              <a:ext cx="68680" cy="68680"/>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87" name="pt384"/>
            <p:cNvSpPr/>
            <p:nvPr/>
          </p:nvSpPr>
          <p:spPr>
            <a:xfrm>
              <a:off x="3930060" y="5221033"/>
              <a:ext cx="57630" cy="5763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88" name="pt385"/>
            <p:cNvSpPr/>
            <p:nvPr/>
          </p:nvSpPr>
          <p:spPr>
            <a:xfrm>
              <a:off x="4672884" y="4481926"/>
              <a:ext cx="44406" cy="4440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89" name="pt386"/>
            <p:cNvSpPr/>
            <p:nvPr/>
          </p:nvSpPr>
          <p:spPr>
            <a:xfrm>
              <a:off x="6803934" y="4596245"/>
              <a:ext cx="49721" cy="4972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90" name="pt387"/>
            <p:cNvSpPr/>
            <p:nvPr/>
          </p:nvSpPr>
          <p:spPr>
            <a:xfrm>
              <a:off x="3809877" y="5282492"/>
              <a:ext cx="119619" cy="11961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91" name="pt388"/>
            <p:cNvSpPr/>
            <p:nvPr/>
          </p:nvSpPr>
          <p:spPr>
            <a:xfrm>
              <a:off x="4104571" y="4866074"/>
              <a:ext cx="45583" cy="4558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92" name="pt389"/>
            <p:cNvSpPr/>
            <p:nvPr/>
          </p:nvSpPr>
          <p:spPr>
            <a:xfrm>
              <a:off x="4318576" y="4733723"/>
              <a:ext cx="46041" cy="4604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93" name="pt390"/>
            <p:cNvSpPr/>
            <p:nvPr/>
          </p:nvSpPr>
          <p:spPr>
            <a:xfrm>
              <a:off x="4517814" y="5121003"/>
              <a:ext cx="54130" cy="5413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94" name="pt391"/>
            <p:cNvSpPr/>
            <p:nvPr/>
          </p:nvSpPr>
          <p:spPr>
            <a:xfrm>
              <a:off x="4507995" y="5271726"/>
              <a:ext cx="105661" cy="105661"/>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95" name="pt392"/>
            <p:cNvSpPr/>
            <p:nvPr/>
          </p:nvSpPr>
          <p:spPr>
            <a:xfrm>
              <a:off x="3829868" y="5031752"/>
              <a:ext cx="47503" cy="4750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396" name="pt393"/>
            <p:cNvSpPr/>
            <p:nvPr/>
          </p:nvSpPr>
          <p:spPr>
            <a:xfrm>
              <a:off x="6013053" y="5207790"/>
              <a:ext cx="79054" cy="7905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397" name="pt394"/>
            <p:cNvSpPr/>
            <p:nvPr/>
          </p:nvSpPr>
          <p:spPr>
            <a:xfrm>
              <a:off x="3440509" y="5114771"/>
              <a:ext cx="63810" cy="6381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98" name="pt395"/>
            <p:cNvSpPr/>
            <p:nvPr/>
          </p:nvSpPr>
          <p:spPr>
            <a:xfrm>
              <a:off x="3717984" y="5091571"/>
              <a:ext cx="53982" cy="5398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399" name="pt396"/>
            <p:cNvSpPr/>
            <p:nvPr/>
          </p:nvSpPr>
          <p:spPr>
            <a:xfrm>
              <a:off x="6929962" y="5212137"/>
              <a:ext cx="55575" cy="5557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00" name="pt397"/>
            <p:cNvSpPr/>
            <p:nvPr/>
          </p:nvSpPr>
          <p:spPr>
            <a:xfrm>
              <a:off x="4203246" y="5081340"/>
              <a:ext cx="59855" cy="5985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01" name="pt398"/>
            <p:cNvSpPr/>
            <p:nvPr/>
          </p:nvSpPr>
          <p:spPr>
            <a:xfrm>
              <a:off x="4614088" y="5236295"/>
              <a:ext cx="90404" cy="9040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02" name="pt399"/>
            <p:cNvSpPr/>
            <p:nvPr/>
          </p:nvSpPr>
          <p:spPr>
            <a:xfrm>
              <a:off x="4190400" y="5210098"/>
              <a:ext cx="67915" cy="6791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03" name="pt400"/>
            <p:cNvSpPr/>
            <p:nvPr/>
          </p:nvSpPr>
          <p:spPr>
            <a:xfrm>
              <a:off x="4454523" y="5027935"/>
              <a:ext cx="43140" cy="4314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04" name="pt401"/>
            <p:cNvSpPr/>
            <p:nvPr/>
          </p:nvSpPr>
          <p:spPr>
            <a:xfrm>
              <a:off x="3483659" y="4970976"/>
              <a:ext cx="52667" cy="5266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05" name="pt402"/>
            <p:cNvSpPr/>
            <p:nvPr/>
          </p:nvSpPr>
          <p:spPr>
            <a:xfrm>
              <a:off x="3440654" y="4940970"/>
              <a:ext cx="59561" cy="5956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06" name="pt403"/>
            <p:cNvSpPr/>
            <p:nvPr/>
          </p:nvSpPr>
          <p:spPr>
            <a:xfrm>
              <a:off x="2490632" y="5190205"/>
              <a:ext cx="43020" cy="4302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07" name="pt404"/>
            <p:cNvSpPr/>
            <p:nvPr/>
          </p:nvSpPr>
          <p:spPr>
            <a:xfrm>
              <a:off x="3341867" y="4904432"/>
              <a:ext cx="50313" cy="5031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08" name="pt405"/>
            <p:cNvSpPr/>
            <p:nvPr/>
          </p:nvSpPr>
          <p:spPr>
            <a:xfrm>
              <a:off x="4492642" y="4789978"/>
              <a:ext cx="47570" cy="4757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09" name="pt406"/>
            <p:cNvSpPr/>
            <p:nvPr/>
          </p:nvSpPr>
          <p:spPr>
            <a:xfrm>
              <a:off x="5210778" y="4317817"/>
              <a:ext cx="39249" cy="3924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10" name="pt407"/>
            <p:cNvSpPr/>
            <p:nvPr/>
          </p:nvSpPr>
          <p:spPr>
            <a:xfrm>
              <a:off x="4318018" y="4703797"/>
              <a:ext cx="45394" cy="4539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11" name="pt408"/>
            <p:cNvSpPr/>
            <p:nvPr/>
          </p:nvSpPr>
          <p:spPr>
            <a:xfrm>
              <a:off x="4009397" y="4756628"/>
              <a:ext cx="40235" cy="4023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12" name="pt409"/>
            <p:cNvSpPr/>
            <p:nvPr/>
          </p:nvSpPr>
          <p:spPr>
            <a:xfrm>
              <a:off x="5266646" y="5114273"/>
              <a:ext cx="280012" cy="280012"/>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13" name="pt410"/>
            <p:cNvSpPr/>
            <p:nvPr/>
          </p:nvSpPr>
          <p:spPr>
            <a:xfrm>
              <a:off x="4536151" y="1932955"/>
              <a:ext cx="39462" cy="3946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14" name="pt411"/>
            <p:cNvSpPr/>
            <p:nvPr/>
          </p:nvSpPr>
          <p:spPr>
            <a:xfrm>
              <a:off x="3645140" y="5068011"/>
              <a:ext cx="104984" cy="10498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15" name="pt412"/>
            <p:cNvSpPr/>
            <p:nvPr/>
          </p:nvSpPr>
          <p:spPr>
            <a:xfrm>
              <a:off x="4459118" y="4944700"/>
              <a:ext cx="64283" cy="6428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16" name="pt413"/>
            <p:cNvSpPr/>
            <p:nvPr/>
          </p:nvSpPr>
          <p:spPr>
            <a:xfrm>
              <a:off x="3289954" y="3853046"/>
              <a:ext cx="40002" cy="4000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17" name="pt414"/>
            <p:cNvSpPr/>
            <p:nvPr/>
          </p:nvSpPr>
          <p:spPr>
            <a:xfrm>
              <a:off x="4504305" y="5050143"/>
              <a:ext cx="125472" cy="12547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18" name="pt415"/>
            <p:cNvSpPr/>
            <p:nvPr/>
          </p:nvSpPr>
          <p:spPr>
            <a:xfrm>
              <a:off x="3992749" y="4561690"/>
              <a:ext cx="45859" cy="4585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19" name="pt416"/>
            <p:cNvSpPr/>
            <p:nvPr/>
          </p:nvSpPr>
          <p:spPr>
            <a:xfrm>
              <a:off x="3892248" y="4945726"/>
              <a:ext cx="73397" cy="7339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20" name="pt417"/>
            <p:cNvSpPr/>
            <p:nvPr/>
          </p:nvSpPr>
          <p:spPr>
            <a:xfrm>
              <a:off x="5320535" y="4513142"/>
              <a:ext cx="72539" cy="7253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21" name="pt418"/>
            <p:cNvSpPr/>
            <p:nvPr/>
          </p:nvSpPr>
          <p:spPr>
            <a:xfrm>
              <a:off x="4023283" y="4929087"/>
              <a:ext cx="59760" cy="5976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22" name="pt419"/>
            <p:cNvSpPr/>
            <p:nvPr/>
          </p:nvSpPr>
          <p:spPr>
            <a:xfrm>
              <a:off x="1994596" y="5354022"/>
              <a:ext cx="43334" cy="4333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23" name="pt420"/>
            <p:cNvSpPr/>
            <p:nvPr/>
          </p:nvSpPr>
          <p:spPr>
            <a:xfrm>
              <a:off x="4394012" y="4431144"/>
              <a:ext cx="49124" cy="4912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24" name="pt421"/>
            <p:cNvSpPr/>
            <p:nvPr/>
          </p:nvSpPr>
          <p:spPr>
            <a:xfrm>
              <a:off x="3698049" y="5029974"/>
              <a:ext cx="50631" cy="5063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25" name="pt422"/>
            <p:cNvSpPr/>
            <p:nvPr/>
          </p:nvSpPr>
          <p:spPr>
            <a:xfrm>
              <a:off x="3694944" y="4587956"/>
              <a:ext cx="38911" cy="3891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26" name="pt423"/>
            <p:cNvSpPr/>
            <p:nvPr/>
          </p:nvSpPr>
          <p:spPr>
            <a:xfrm>
              <a:off x="5508365" y="3429775"/>
              <a:ext cx="38911" cy="3891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27" name="pt424"/>
            <p:cNvSpPr/>
            <p:nvPr/>
          </p:nvSpPr>
          <p:spPr>
            <a:xfrm>
              <a:off x="2433542" y="5320634"/>
              <a:ext cx="43947" cy="4394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28" name="pt425"/>
            <p:cNvSpPr/>
            <p:nvPr/>
          </p:nvSpPr>
          <p:spPr>
            <a:xfrm>
              <a:off x="4119621" y="4717359"/>
              <a:ext cx="60303" cy="6030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29" name="pt426"/>
            <p:cNvSpPr/>
            <p:nvPr/>
          </p:nvSpPr>
          <p:spPr>
            <a:xfrm>
              <a:off x="4838011" y="4743930"/>
              <a:ext cx="41518" cy="41518"/>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30" name="pt427"/>
            <p:cNvSpPr/>
            <p:nvPr/>
          </p:nvSpPr>
          <p:spPr>
            <a:xfrm>
              <a:off x="4919454" y="4487888"/>
              <a:ext cx="44285" cy="4428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31" name="pt428"/>
            <p:cNvSpPr/>
            <p:nvPr/>
          </p:nvSpPr>
          <p:spPr>
            <a:xfrm>
              <a:off x="3400489" y="3211567"/>
              <a:ext cx="108974" cy="10897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32" name="pt429"/>
            <p:cNvSpPr/>
            <p:nvPr/>
          </p:nvSpPr>
          <p:spPr>
            <a:xfrm>
              <a:off x="4659072" y="4860789"/>
              <a:ext cx="91199" cy="9119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33" name="pt430"/>
            <p:cNvSpPr/>
            <p:nvPr/>
          </p:nvSpPr>
          <p:spPr>
            <a:xfrm>
              <a:off x="4465250" y="4921215"/>
              <a:ext cx="209074" cy="20907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34" name="pt431"/>
            <p:cNvSpPr/>
            <p:nvPr/>
          </p:nvSpPr>
          <p:spPr>
            <a:xfrm>
              <a:off x="3802917" y="5022088"/>
              <a:ext cx="58208" cy="5820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35" name="pt432"/>
            <p:cNvSpPr/>
            <p:nvPr/>
          </p:nvSpPr>
          <p:spPr>
            <a:xfrm>
              <a:off x="3463825" y="5113097"/>
              <a:ext cx="86539" cy="8653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36" name="pt433"/>
            <p:cNvSpPr/>
            <p:nvPr/>
          </p:nvSpPr>
          <p:spPr>
            <a:xfrm>
              <a:off x="4030732" y="4964649"/>
              <a:ext cx="58859" cy="5885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37" name="pt434"/>
            <p:cNvSpPr/>
            <p:nvPr/>
          </p:nvSpPr>
          <p:spPr>
            <a:xfrm>
              <a:off x="2705319" y="5260873"/>
              <a:ext cx="42573" cy="4257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38" name="pt435"/>
            <p:cNvSpPr/>
            <p:nvPr/>
          </p:nvSpPr>
          <p:spPr>
            <a:xfrm>
              <a:off x="4105033" y="5198218"/>
              <a:ext cx="140829" cy="14082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39" name="pt436"/>
            <p:cNvSpPr/>
            <p:nvPr/>
          </p:nvSpPr>
          <p:spPr>
            <a:xfrm>
              <a:off x="5282377" y="4593927"/>
              <a:ext cx="68513" cy="6851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40" name="pt437"/>
            <p:cNvSpPr/>
            <p:nvPr/>
          </p:nvSpPr>
          <p:spPr>
            <a:xfrm>
              <a:off x="2751343" y="5316662"/>
              <a:ext cx="42943" cy="4294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41" name="pt438"/>
            <p:cNvSpPr/>
            <p:nvPr/>
          </p:nvSpPr>
          <p:spPr>
            <a:xfrm>
              <a:off x="4624937" y="4997438"/>
              <a:ext cx="79474" cy="7947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42" name="pt439"/>
            <p:cNvSpPr/>
            <p:nvPr/>
          </p:nvSpPr>
          <p:spPr>
            <a:xfrm>
              <a:off x="2871350" y="5435152"/>
              <a:ext cx="41180" cy="4118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43" name="pt440"/>
            <p:cNvSpPr/>
            <p:nvPr/>
          </p:nvSpPr>
          <p:spPr>
            <a:xfrm>
              <a:off x="3950736" y="5228798"/>
              <a:ext cx="80404" cy="8040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44" name="pt441"/>
            <p:cNvSpPr/>
            <p:nvPr/>
          </p:nvSpPr>
          <p:spPr>
            <a:xfrm>
              <a:off x="3938086" y="5090164"/>
              <a:ext cx="164615" cy="164615"/>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45" name="pt442"/>
            <p:cNvSpPr/>
            <p:nvPr/>
          </p:nvSpPr>
          <p:spPr>
            <a:xfrm>
              <a:off x="4877078" y="4671576"/>
              <a:ext cx="49130" cy="4913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46" name="pt443"/>
            <p:cNvSpPr/>
            <p:nvPr/>
          </p:nvSpPr>
          <p:spPr>
            <a:xfrm>
              <a:off x="5153353" y="5030822"/>
              <a:ext cx="112395" cy="11239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47" name="pt444"/>
            <p:cNvSpPr/>
            <p:nvPr/>
          </p:nvSpPr>
          <p:spPr>
            <a:xfrm>
              <a:off x="1315395" y="5471583"/>
              <a:ext cx="40081" cy="4008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48" name="pt445"/>
            <p:cNvSpPr/>
            <p:nvPr/>
          </p:nvSpPr>
          <p:spPr>
            <a:xfrm>
              <a:off x="4157305" y="4712645"/>
              <a:ext cx="60781" cy="6078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49" name="pt446"/>
            <p:cNvSpPr/>
            <p:nvPr/>
          </p:nvSpPr>
          <p:spPr>
            <a:xfrm>
              <a:off x="3871386" y="5135145"/>
              <a:ext cx="69107" cy="6910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50" name="pt447"/>
            <p:cNvSpPr/>
            <p:nvPr/>
          </p:nvSpPr>
          <p:spPr>
            <a:xfrm>
              <a:off x="6725412" y="4299087"/>
              <a:ext cx="42033" cy="4203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51" name="pt448"/>
            <p:cNvSpPr/>
            <p:nvPr/>
          </p:nvSpPr>
          <p:spPr>
            <a:xfrm>
              <a:off x="4268668" y="5239615"/>
              <a:ext cx="187094" cy="187094"/>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52" name="pt449"/>
            <p:cNvSpPr/>
            <p:nvPr/>
          </p:nvSpPr>
          <p:spPr>
            <a:xfrm>
              <a:off x="5712156" y="4929192"/>
              <a:ext cx="65962" cy="6596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53" name="pt450"/>
            <p:cNvSpPr/>
            <p:nvPr/>
          </p:nvSpPr>
          <p:spPr>
            <a:xfrm>
              <a:off x="4308651" y="5080193"/>
              <a:ext cx="49712" cy="4971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54" name="pt451"/>
            <p:cNvSpPr/>
            <p:nvPr/>
          </p:nvSpPr>
          <p:spPr>
            <a:xfrm>
              <a:off x="1881961" y="5346293"/>
              <a:ext cx="42219" cy="4221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55" name="pt452"/>
            <p:cNvSpPr/>
            <p:nvPr/>
          </p:nvSpPr>
          <p:spPr>
            <a:xfrm>
              <a:off x="4511093" y="5134981"/>
              <a:ext cx="87969" cy="8796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56" name="pt453"/>
            <p:cNvSpPr/>
            <p:nvPr/>
          </p:nvSpPr>
          <p:spPr>
            <a:xfrm>
              <a:off x="3628448" y="5042640"/>
              <a:ext cx="57944" cy="5794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57" name="pt454"/>
            <p:cNvSpPr/>
            <p:nvPr/>
          </p:nvSpPr>
          <p:spPr>
            <a:xfrm>
              <a:off x="3225030" y="4947073"/>
              <a:ext cx="44792" cy="4479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58" name="pt455"/>
            <p:cNvSpPr/>
            <p:nvPr/>
          </p:nvSpPr>
          <p:spPr>
            <a:xfrm>
              <a:off x="2923742" y="4737541"/>
              <a:ext cx="41042" cy="4104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59" name="pt456"/>
            <p:cNvSpPr/>
            <p:nvPr/>
          </p:nvSpPr>
          <p:spPr>
            <a:xfrm>
              <a:off x="4712934" y="3512064"/>
              <a:ext cx="41447" cy="4144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60" name="pt457"/>
            <p:cNvSpPr/>
            <p:nvPr/>
          </p:nvSpPr>
          <p:spPr>
            <a:xfrm>
              <a:off x="4681546" y="5051743"/>
              <a:ext cx="123379" cy="123379"/>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61" name="pt458"/>
            <p:cNvSpPr/>
            <p:nvPr/>
          </p:nvSpPr>
          <p:spPr>
            <a:xfrm>
              <a:off x="6003544" y="4740461"/>
              <a:ext cx="41722" cy="4172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62" name="pt459"/>
            <p:cNvSpPr/>
            <p:nvPr/>
          </p:nvSpPr>
          <p:spPr>
            <a:xfrm>
              <a:off x="4388883" y="4945318"/>
              <a:ext cx="98704" cy="9870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63" name="pt460"/>
            <p:cNvSpPr/>
            <p:nvPr/>
          </p:nvSpPr>
          <p:spPr>
            <a:xfrm>
              <a:off x="3926980" y="5146847"/>
              <a:ext cx="81410" cy="8141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64" name="pt461"/>
            <p:cNvSpPr/>
            <p:nvPr/>
          </p:nvSpPr>
          <p:spPr>
            <a:xfrm>
              <a:off x="3789682" y="5245048"/>
              <a:ext cx="70665" cy="7066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65" name="pt462"/>
            <p:cNvSpPr/>
            <p:nvPr/>
          </p:nvSpPr>
          <p:spPr>
            <a:xfrm>
              <a:off x="3427292" y="5107884"/>
              <a:ext cx="75784" cy="7578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66" name="pt463"/>
            <p:cNvSpPr/>
            <p:nvPr/>
          </p:nvSpPr>
          <p:spPr>
            <a:xfrm>
              <a:off x="3578139" y="5080880"/>
              <a:ext cx="77724" cy="7772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67" name="pt464"/>
            <p:cNvSpPr/>
            <p:nvPr/>
          </p:nvSpPr>
          <p:spPr>
            <a:xfrm>
              <a:off x="4357131" y="5166200"/>
              <a:ext cx="164138" cy="164138"/>
            </a:xfrm>
            <a:prstGeom prst="ellipse">
              <a:avLst/>
            </a:prstGeom>
            <a:solidFill>
              <a:srgbClr val="F5B50C">
                <a:alpha val="80000"/>
              </a:srgbClr>
            </a:solidFill>
            <a:ln w="9000" cap="rnd">
              <a:solidFill>
                <a:srgbClr val="F5B50C">
                  <a:alpha val="80000"/>
                </a:srgbClr>
              </a:solidFill>
              <a:prstDash val="solid"/>
              <a:round/>
            </a:ln>
          </p:spPr>
          <p:txBody>
            <a:bodyPr/>
            <a:lstStyle/>
            <a:p>
              <a:endParaRPr/>
            </a:p>
          </p:txBody>
        </p:sp>
        <p:sp>
          <p:nvSpPr>
            <p:cNvPr id="468" name="pt465"/>
            <p:cNvSpPr/>
            <p:nvPr/>
          </p:nvSpPr>
          <p:spPr>
            <a:xfrm>
              <a:off x="3828053" y="5062567"/>
              <a:ext cx="71478" cy="7147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69" name="pt466"/>
            <p:cNvSpPr/>
            <p:nvPr/>
          </p:nvSpPr>
          <p:spPr>
            <a:xfrm>
              <a:off x="4703541" y="4788195"/>
              <a:ext cx="48708" cy="48708"/>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70" name="pt467"/>
            <p:cNvSpPr/>
            <p:nvPr/>
          </p:nvSpPr>
          <p:spPr>
            <a:xfrm>
              <a:off x="2313272" y="5162385"/>
              <a:ext cx="49979" cy="4997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71" name="pt468"/>
            <p:cNvSpPr/>
            <p:nvPr/>
          </p:nvSpPr>
          <p:spPr>
            <a:xfrm>
              <a:off x="4732553" y="4985643"/>
              <a:ext cx="132140" cy="13214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72" name="pt469"/>
            <p:cNvSpPr/>
            <p:nvPr/>
          </p:nvSpPr>
          <p:spPr>
            <a:xfrm>
              <a:off x="4440479" y="4916929"/>
              <a:ext cx="78216" cy="7821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73" name="pt470"/>
            <p:cNvSpPr/>
            <p:nvPr/>
          </p:nvSpPr>
          <p:spPr>
            <a:xfrm>
              <a:off x="5367774" y="4614867"/>
              <a:ext cx="43116" cy="4311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74" name="pt471"/>
            <p:cNvSpPr/>
            <p:nvPr/>
          </p:nvSpPr>
          <p:spPr>
            <a:xfrm>
              <a:off x="2628002" y="4488724"/>
              <a:ext cx="38995" cy="3899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75" name="pt472"/>
            <p:cNvSpPr/>
            <p:nvPr/>
          </p:nvSpPr>
          <p:spPr>
            <a:xfrm>
              <a:off x="1960748" y="5393712"/>
              <a:ext cx="46829" cy="4682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76" name="pt473"/>
            <p:cNvSpPr/>
            <p:nvPr/>
          </p:nvSpPr>
          <p:spPr>
            <a:xfrm>
              <a:off x="2628002" y="4488724"/>
              <a:ext cx="38995" cy="38995"/>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77" name="pt474"/>
            <p:cNvSpPr/>
            <p:nvPr/>
          </p:nvSpPr>
          <p:spPr>
            <a:xfrm>
              <a:off x="1960748" y="5393712"/>
              <a:ext cx="46829" cy="4682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78" name="pt475"/>
            <p:cNvSpPr/>
            <p:nvPr/>
          </p:nvSpPr>
          <p:spPr>
            <a:xfrm>
              <a:off x="4079043" y="5164556"/>
              <a:ext cx="66902" cy="6690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79" name="pt476"/>
            <p:cNvSpPr/>
            <p:nvPr/>
          </p:nvSpPr>
          <p:spPr>
            <a:xfrm>
              <a:off x="4095185" y="5276080"/>
              <a:ext cx="69036" cy="6903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0" name="pt477"/>
            <p:cNvSpPr/>
            <p:nvPr/>
          </p:nvSpPr>
          <p:spPr>
            <a:xfrm>
              <a:off x="3717648" y="5125640"/>
              <a:ext cx="46862" cy="4686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1" name="pt478"/>
            <p:cNvSpPr/>
            <p:nvPr/>
          </p:nvSpPr>
          <p:spPr>
            <a:xfrm>
              <a:off x="4046181" y="5179709"/>
              <a:ext cx="55690" cy="5569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2" name="pt479"/>
            <p:cNvSpPr/>
            <p:nvPr/>
          </p:nvSpPr>
          <p:spPr>
            <a:xfrm>
              <a:off x="4472970" y="5239631"/>
              <a:ext cx="90330" cy="9033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3" name="pt480"/>
            <p:cNvSpPr/>
            <p:nvPr/>
          </p:nvSpPr>
          <p:spPr>
            <a:xfrm>
              <a:off x="3795876" y="5258673"/>
              <a:ext cx="58882" cy="5888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4" name="pt481"/>
            <p:cNvSpPr/>
            <p:nvPr/>
          </p:nvSpPr>
          <p:spPr>
            <a:xfrm>
              <a:off x="3855746" y="5176517"/>
              <a:ext cx="71414" cy="7141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5" name="pt482"/>
            <p:cNvSpPr/>
            <p:nvPr/>
          </p:nvSpPr>
          <p:spPr>
            <a:xfrm>
              <a:off x="3732233" y="5157950"/>
              <a:ext cx="54048" cy="5404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6" name="pt483"/>
            <p:cNvSpPr/>
            <p:nvPr/>
          </p:nvSpPr>
          <p:spPr>
            <a:xfrm>
              <a:off x="4152894" y="4865506"/>
              <a:ext cx="42370" cy="4237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87" name="pt484"/>
            <p:cNvSpPr/>
            <p:nvPr/>
          </p:nvSpPr>
          <p:spPr>
            <a:xfrm>
              <a:off x="3684808" y="4959091"/>
              <a:ext cx="51434" cy="5143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88" name="pt485"/>
            <p:cNvSpPr/>
            <p:nvPr/>
          </p:nvSpPr>
          <p:spPr>
            <a:xfrm>
              <a:off x="3955325" y="5253808"/>
              <a:ext cx="85177" cy="85177"/>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89" name="pt486"/>
            <p:cNvSpPr/>
            <p:nvPr/>
          </p:nvSpPr>
          <p:spPr>
            <a:xfrm>
              <a:off x="5213563" y="4959420"/>
              <a:ext cx="87402" cy="8740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0" name="pt487"/>
            <p:cNvSpPr/>
            <p:nvPr/>
          </p:nvSpPr>
          <p:spPr>
            <a:xfrm>
              <a:off x="3874474" y="5203132"/>
              <a:ext cx="65584" cy="6558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1" name="pt488"/>
            <p:cNvSpPr/>
            <p:nvPr/>
          </p:nvSpPr>
          <p:spPr>
            <a:xfrm>
              <a:off x="3754788" y="5276317"/>
              <a:ext cx="53744" cy="53744"/>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2" name="pt489"/>
            <p:cNvSpPr/>
            <p:nvPr/>
          </p:nvSpPr>
          <p:spPr>
            <a:xfrm>
              <a:off x="4523865" y="5268977"/>
              <a:ext cx="79850" cy="7985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3" name="pt490"/>
            <p:cNvSpPr/>
            <p:nvPr/>
          </p:nvSpPr>
          <p:spPr>
            <a:xfrm>
              <a:off x="4589744" y="5031144"/>
              <a:ext cx="44620" cy="4462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494" name="pt491"/>
            <p:cNvSpPr/>
            <p:nvPr/>
          </p:nvSpPr>
          <p:spPr>
            <a:xfrm>
              <a:off x="4073552" y="5287628"/>
              <a:ext cx="60385" cy="60385"/>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5" name="pt492"/>
            <p:cNvSpPr/>
            <p:nvPr/>
          </p:nvSpPr>
          <p:spPr>
            <a:xfrm>
              <a:off x="4121823" y="5152595"/>
              <a:ext cx="93970" cy="9397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6" name="pt493"/>
            <p:cNvSpPr/>
            <p:nvPr/>
          </p:nvSpPr>
          <p:spPr>
            <a:xfrm>
              <a:off x="4110564" y="5307044"/>
              <a:ext cx="67510" cy="6751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7" name="pt494"/>
            <p:cNvSpPr/>
            <p:nvPr/>
          </p:nvSpPr>
          <p:spPr>
            <a:xfrm>
              <a:off x="4100849" y="5243735"/>
              <a:ext cx="61658" cy="61658"/>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8" name="pt495"/>
            <p:cNvSpPr/>
            <p:nvPr/>
          </p:nvSpPr>
          <p:spPr>
            <a:xfrm>
              <a:off x="4038897" y="5273445"/>
              <a:ext cx="64319" cy="64319"/>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499" name="pt496"/>
            <p:cNvSpPr/>
            <p:nvPr/>
          </p:nvSpPr>
          <p:spPr>
            <a:xfrm>
              <a:off x="3974611" y="5253829"/>
              <a:ext cx="53823" cy="5382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00" name="pt497"/>
            <p:cNvSpPr/>
            <p:nvPr/>
          </p:nvSpPr>
          <p:spPr>
            <a:xfrm>
              <a:off x="3302150" y="4997926"/>
              <a:ext cx="47023" cy="4702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01" name="pt498"/>
            <p:cNvSpPr/>
            <p:nvPr/>
          </p:nvSpPr>
          <p:spPr>
            <a:xfrm>
              <a:off x="3970308" y="5253971"/>
              <a:ext cx="62173" cy="62173"/>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02" name="pt499"/>
            <p:cNvSpPr/>
            <p:nvPr/>
          </p:nvSpPr>
          <p:spPr>
            <a:xfrm>
              <a:off x="3912262" y="5043256"/>
              <a:ext cx="50216" cy="5021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03" name="pt500"/>
            <p:cNvSpPr/>
            <p:nvPr/>
          </p:nvSpPr>
          <p:spPr>
            <a:xfrm>
              <a:off x="4308599" y="5294011"/>
              <a:ext cx="70726" cy="70726"/>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04" name="pt501"/>
            <p:cNvSpPr/>
            <p:nvPr/>
          </p:nvSpPr>
          <p:spPr>
            <a:xfrm>
              <a:off x="5737718" y="5203229"/>
              <a:ext cx="71252" cy="7125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05" name="pt502"/>
            <p:cNvSpPr/>
            <p:nvPr/>
          </p:nvSpPr>
          <p:spPr>
            <a:xfrm>
              <a:off x="3104605" y="5314551"/>
              <a:ext cx="53350" cy="53350"/>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06" name="pt503"/>
            <p:cNvSpPr/>
            <p:nvPr/>
          </p:nvSpPr>
          <p:spPr>
            <a:xfrm>
              <a:off x="1300118" y="5133897"/>
              <a:ext cx="37617" cy="3761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07" name="pt504"/>
            <p:cNvSpPr/>
            <p:nvPr/>
          </p:nvSpPr>
          <p:spPr>
            <a:xfrm>
              <a:off x="1791295" y="5280706"/>
              <a:ext cx="49027" cy="4902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08" name="pt505"/>
            <p:cNvSpPr/>
            <p:nvPr/>
          </p:nvSpPr>
          <p:spPr>
            <a:xfrm>
              <a:off x="5723118" y="5190111"/>
              <a:ext cx="98152" cy="98152"/>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09" name="pt506"/>
            <p:cNvSpPr/>
            <p:nvPr/>
          </p:nvSpPr>
          <p:spPr>
            <a:xfrm>
              <a:off x="5247180" y="5295562"/>
              <a:ext cx="78270" cy="78270"/>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10" name="pt507"/>
            <p:cNvSpPr/>
            <p:nvPr/>
          </p:nvSpPr>
          <p:spPr>
            <a:xfrm>
              <a:off x="3703853" y="5248120"/>
              <a:ext cx="43601" cy="4360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1" name="pt508"/>
            <p:cNvSpPr/>
            <p:nvPr/>
          </p:nvSpPr>
          <p:spPr>
            <a:xfrm>
              <a:off x="1590889" y="5121906"/>
              <a:ext cx="56482" cy="5648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2" name="pt509"/>
            <p:cNvSpPr/>
            <p:nvPr/>
          </p:nvSpPr>
          <p:spPr>
            <a:xfrm>
              <a:off x="5088872" y="5229517"/>
              <a:ext cx="57474" cy="5747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3" name="pt510"/>
            <p:cNvSpPr/>
            <p:nvPr/>
          </p:nvSpPr>
          <p:spPr>
            <a:xfrm>
              <a:off x="5379136" y="5326309"/>
              <a:ext cx="68041" cy="68041"/>
            </a:xfrm>
            <a:prstGeom prst="ellipse">
              <a:avLst/>
            </a:prstGeom>
            <a:solidFill>
              <a:srgbClr val="EF7900">
                <a:alpha val="80000"/>
              </a:srgbClr>
            </a:solidFill>
            <a:ln w="9000" cap="rnd">
              <a:solidFill>
                <a:srgbClr val="EF7900">
                  <a:alpha val="80000"/>
                </a:srgbClr>
              </a:solidFill>
              <a:prstDash val="solid"/>
              <a:round/>
            </a:ln>
          </p:spPr>
          <p:txBody>
            <a:bodyPr/>
            <a:lstStyle/>
            <a:p>
              <a:endParaRPr/>
            </a:p>
          </p:txBody>
        </p:sp>
        <p:sp>
          <p:nvSpPr>
            <p:cNvPr id="514" name="pt511"/>
            <p:cNvSpPr/>
            <p:nvPr/>
          </p:nvSpPr>
          <p:spPr>
            <a:xfrm>
              <a:off x="1646139" y="5394407"/>
              <a:ext cx="52543" cy="52543"/>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5" name="pt512"/>
            <p:cNvSpPr/>
            <p:nvPr/>
          </p:nvSpPr>
          <p:spPr>
            <a:xfrm>
              <a:off x="2101024" y="5359697"/>
              <a:ext cx="53584" cy="53584"/>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6" name="pt513"/>
            <p:cNvSpPr/>
            <p:nvPr/>
          </p:nvSpPr>
          <p:spPr>
            <a:xfrm>
              <a:off x="1953553" y="5077799"/>
              <a:ext cx="46472" cy="46472"/>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7" name="pt514"/>
            <p:cNvSpPr/>
            <p:nvPr/>
          </p:nvSpPr>
          <p:spPr>
            <a:xfrm>
              <a:off x="2259820" y="4787042"/>
              <a:ext cx="47499" cy="47499"/>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8" name="pt515"/>
            <p:cNvSpPr/>
            <p:nvPr/>
          </p:nvSpPr>
          <p:spPr>
            <a:xfrm>
              <a:off x="5708331" y="5215853"/>
              <a:ext cx="40027" cy="40027"/>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19" name="pt516"/>
            <p:cNvSpPr/>
            <p:nvPr/>
          </p:nvSpPr>
          <p:spPr>
            <a:xfrm>
              <a:off x="2087854" y="5263016"/>
              <a:ext cx="53301" cy="53301"/>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20" name="pt517"/>
            <p:cNvSpPr/>
            <p:nvPr/>
          </p:nvSpPr>
          <p:spPr>
            <a:xfrm>
              <a:off x="1892919" y="5125196"/>
              <a:ext cx="47826" cy="47826"/>
            </a:xfrm>
            <a:prstGeom prst="ellipse">
              <a:avLst/>
            </a:prstGeom>
            <a:solidFill>
              <a:srgbClr val="A1253E">
                <a:alpha val="80000"/>
              </a:srgbClr>
            </a:solidFill>
            <a:ln w="9000" cap="rnd">
              <a:solidFill>
                <a:srgbClr val="A1253E">
                  <a:alpha val="80000"/>
                </a:srgbClr>
              </a:solidFill>
              <a:prstDash val="solid"/>
              <a:round/>
            </a:ln>
          </p:spPr>
          <p:txBody>
            <a:bodyPr/>
            <a:lstStyle/>
            <a:p>
              <a:endParaRPr/>
            </a:p>
          </p:txBody>
        </p:sp>
        <p:sp>
          <p:nvSpPr>
            <p:cNvPr id="521" name="pl518"/>
            <p:cNvSpPr/>
            <p:nvPr/>
          </p:nvSpPr>
          <p:spPr>
            <a:xfrm>
              <a:off x="1302120" y="1899602"/>
              <a:ext cx="0" cy="3592021"/>
            </a:xfrm>
            <a:custGeom>
              <a:avLst/>
              <a:gdLst/>
              <a:ahLst/>
              <a:cxnLst/>
              <a:rect l="0" t="0" r="0" b="0"/>
              <a:pathLst>
                <a:path h="3592021">
                  <a:moveTo>
                    <a:pt x="0" y="3592021"/>
                  </a:moveTo>
                  <a:lnTo>
                    <a:pt x="0" y="0"/>
                  </a:lnTo>
                </a:path>
              </a:pathLst>
            </a:custGeom>
            <a:ln w="9525" cap="flat">
              <a:solidFill>
                <a:srgbClr val="000000">
                  <a:alpha val="100000"/>
                </a:srgbClr>
              </a:solidFill>
              <a:prstDash val="solid"/>
              <a:round/>
            </a:ln>
          </p:spPr>
          <p:txBody>
            <a:bodyPr/>
            <a:lstStyle/>
            <a:p>
              <a:endParaRPr/>
            </a:p>
          </p:txBody>
        </p:sp>
        <p:sp>
          <p:nvSpPr>
            <p:cNvPr id="522" name="tx519"/>
            <p:cNvSpPr/>
            <p:nvPr/>
          </p:nvSpPr>
          <p:spPr>
            <a:xfrm>
              <a:off x="500440" y="4358953"/>
              <a:ext cx="699194"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$5,000</a:t>
              </a:r>
            </a:p>
          </p:txBody>
        </p:sp>
        <p:sp>
          <p:nvSpPr>
            <p:cNvPr id="523" name="tx520"/>
            <p:cNvSpPr/>
            <p:nvPr/>
          </p:nvSpPr>
          <p:spPr>
            <a:xfrm>
              <a:off x="373303" y="3336124"/>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$10,000</a:t>
              </a:r>
            </a:p>
          </p:txBody>
        </p:sp>
        <p:sp>
          <p:nvSpPr>
            <p:cNvPr id="524" name="tx521"/>
            <p:cNvSpPr/>
            <p:nvPr/>
          </p:nvSpPr>
          <p:spPr>
            <a:xfrm>
              <a:off x="373303" y="2313295"/>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$15,000</a:t>
              </a:r>
            </a:p>
          </p:txBody>
        </p:sp>
        <p:sp>
          <p:nvSpPr>
            <p:cNvPr id="525" name="pl522"/>
            <p:cNvSpPr/>
            <p:nvPr/>
          </p:nvSpPr>
          <p:spPr>
            <a:xfrm>
              <a:off x="1245183" y="4488210"/>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526" name="pl523"/>
            <p:cNvSpPr/>
            <p:nvPr/>
          </p:nvSpPr>
          <p:spPr>
            <a:xfrm>
              <a:off x="1245183" y="3465381"/>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527" name="pl524"/>
            <p:cNvSpPr/>
            <p:nvPr/>
          </p:nvSpPr>
          <p:spPr>
            <a:xfrm>
              <a:off x="1245183" y="2442552"/>
              <a:ext cx="56936" cy="0"/>
            </a:xfrm>
            <a:custGeom>
              <a:avLst/>
              <a:gdLst/>
              <a:ahLst/>
              <a:cxnLst/>
              <a:rect l="0" t="0" r="0" b="0"/>
              <a:pathLst>
                <a:path w="56936">
                  <a:moveTo>
                    <a:pt x="0" y="0"/>
                  </a:moveTo>
                  <a:lnTo>
                    <a:pt x="56936" y="0"/>
                  </a:lnTo>
                </a:path>
              </a:pathLst>
            </a:custGeom>
            <a:ln w="7143" cap="flat">
              <a:solidFill>
                <a:srgbClr val="000000">
                  <a:alpha val="100000"/>
                </a:srgbClr>
              </a:solidFill>
              <a:prstDash val="solid"/>
              <a:round/>
            </a:ln>
          </p:spPr>
          <p:txBody>
            <a:bodyPr/>
            <a:lstStyle/>
            <a:p>
              <a:endParaRPr/>
            </a:p>
          </p:txBody>
        </p:sp>
        <p:sp>
          <p:nvSpPr>
            <p:cNvPr id="528" name="pl525"/>
            <p:cNvSpPr/>
            <p:nvPr/>
          </p:nvSpPr>
          <p:spPr>
            <a:xfrm>
              <a:off x="1302120" y="5491624"/>
              <a:ext cx="10372164" cy="0"/>
            </a:xfrm>
            <a:custGeom>
              <a:avLst/>
              <a:gdLst/>
              <a:ahLst/>
              <a:cxnLst/>
              <a:rect l="0" t="0" r="0" b="0"/>
              <a:pathLst>
                <a:path w="10372164">
                  <a:moveTo>
                    <a:pt x="0" y="0"/>
                  </a:moveTo>
                  <a:lnTo>
                    <a:pt x="10372164" y="0"/>
                  </a:lnTo>
                </a:path>
              </a:pathLst>
            </a:custGeom>
            <a:ln w="9525" cap="flat">
              <a:solidFill>
                <a:srgbClr val="000000">
                  <a:alpha val="100000"/>
                </a:srgbClr>
              </a:solidFill>
              <a:prstDash val="solid"/>
              <a:round/>
            </a:ln>
          </p:spPr>
          <p:txBody>
            <a:bodyPr/>
            <a:lstStyle/>
            <a:p>
              <a:endParaRPr/>
            </a:p>
          </p:txBody>
        </p:sp>
        <p:sp>
          <p:nvSpPr>
            <p:cNvPr id="529" name="pl526"/>
            <p:cNvSpPr/>
            <p:nvPr/>
          </p:nvSpPr>
          <p:spPr>
            <a:xfrm>
              <a:off x="1414415"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30" name="pl527"/>
            <p:cNvSpPr/>
            <p:nvPr/>
          </p:nvSpPr>
          <p:spPr>
            <a:xfrm>
              <a:off x="4221800"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31" name="pl528"/>
            <p:cNvSpPr/>
            <p:nvPr/>
          </p:nvSpPr>
          <p:spPr>
            <a:xfrm>
              <a:off x="7029185"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32" name="pl529"/>
            <p:cNvSpPr/>
            <p:nvPr/>
          </p:nvSpPr>
          <p:spPr>
            <a:xfrm>
              <a:off x="9836570"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33" name="tx530"/>
            <p:cNvSpPr/>
            <p:nvPr/>
          </p:nvSpPr>
          <p:spPr>
            <a:xfrm>
              <a:off x="1287279" y="5555489"/>
              <a:ext cx="254272"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534" name="tx531"/>
            <p:cNvSpPr/>
            <p:nvPr/>
          </p:nvSpPr>
          <p:spPr>
            <a:xfrm>
              <a:off x="3808635" y="5546671"/>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$25,000</a:t>
              </a:r>
            </a:p>
          </p:txBody>
        </p:sp>
        <p:sp>
          <p:nvSpPr>
            <p:cNvPr id="535" name="tx532"/>
            <p:cNvSpPr/>
            <p:nvPr/>
          </p:nvSpPr>
          <p:spPr>
            <a:xfrm>
              <a:off x="6616020" y="5546671"/>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$50,000</a:t>
              </a:r>
            </a:p>
          </p:txBody>
        </p:sp>
        <p:sp>
          <p:nvSpPr>
            <p:cNvPr id="536" name="tx533"/>
            <p:cNvSpPr/>
            <p:nvPr/>
          </p:nvSpPr>
          <p:spPr>
            <a:xfrm>
              <a:off x="9423405" y="5546671"/>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$75,000</a:t>
              </a:r>
            </a:p>
          </p:txBody>
        </p:sp>
        <p:sp>
          <p:nvSpPr>
            <p:cNvPr id="537" name="tx534"/>
            <p:cNvSpPr/>
            <p:nvPr/>
          </p:nvSpPr>
          <p:spPr>
            <a:xfrm>
              <a:off x="5674987" y="5817361"/>
              <a:ext cx="1626430" cy="209066"/>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sz="1800" dirty="0">
                  <a:solidFill>
                    <a:srgbClr val="000000">
                      <a:alpha val="100000"/>
                    </a:srgbClr>
                  </a:solidFill>
                  <a:cs typeface="Arial"/>
                </a:rPr>
                <a:t>Average</a:t>
              </a:r>
              <a:r>
                <a:rPr sz="1800" dirty="0">
                  <a:solidFill>
                    <a:srgbClr val="000000">
                      <a:alpha val="100000"/>
                    </a:srgbClr>
                  </a:solidFill>
                  <a:cs typeface="Arial"/>
                </a:rPr>
                <a:t> income </a:t>
              </a:r>
              <a:r>
                <a:rPr lang="en-AU" dirty="0">
                  <a:solidFill>
                    <a:srgbClr val="000000">
                      <a:alpha val="100000"/>
                    </a:srgbClr>
                  </a:solidFill>
                  <a:cs typeface="Arial"/>
                </a:rPr>
                <a:t>per resident</a:t>
              </a:r>
              <a:endParaRPr sz="1800" dirty="0">
                <a:solidFill>
                  <a:srgbClr val="000000">
                    <a:alpha val="100000"/>
                  </a:srgbClr>
                </a:solidFill>
                <a:cs typeface="Arial"/>
              </a:endParaRPr>
            </a:p>
          </p:txBody>
        </p:sp>
      </p:grpSp>
      <p:sp>
        <p:nvSpPr>
          <p:cNvPr id="538" name="tx532">
            <a:extLst>
              <a:ext uri="{FF2B5EF4-FFF2-40B4-BE49-F238E27FC236}">
                <a16:creationId xmlns:a16="http://schemas.microsoft.com/office/drawing/2014/main" id="{04A8E0F4-E541-6EE2-0325-BDE2A1D1DB2D}"/>
              </a:ext>
            </a:extLst>
          </p:cNvPr>
          <p:cNvSpPr/>
          <p:nvPr/>
        </p:nvSpPr>
        <p:spPr>
          <a:xfrm>
            <a:off x="7974302" y="4990272"/>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dirty="0">
                <a:solidFill>
                  <a:srgbClr val="F7C43D"/>
                </a:solidFill>
                <a:latin typeface="Arial"/>
                <a:cs typeface="Arial"/>
              </a:rPr>
              <a:t>Major city</a:t>
            </a:r>
            <a:endParaRPr sz="1800" dirty="0">
              <a:solidFill>
                <a:srgbClr val="F7C43D"/>
              </a:solidFill>
              <a:latin typeface="Arial"/>
              <a:cs typeface="Arial"/>
            </a:endParaRPr>
          </a:p>
        </p:txBody>
      </p:sp>
      <p:sp>
        <p:nvSpPr>
          <p:cNvPr id="539" name="tx532">
            <a:extLst>
              <a:ext uri="{FF2B5EF4-FFF2-40B4-BE49-F238E27FC236}">
                <a16:creationId xmlns:a16="http://schemas.microsoft.com/office/drawing/2014/main" id="{BBF555FD-4EDC-6906-0BD0-18E9411CD685}"/>
              </a:ext>
            </a:extLst>
          </p:cNvPr>
          <p:cNvSpPr/>
          <p:nvPr/>
        </p:nvSpPr>
        <p:spPr>
          <a:xfrm>
            <a:off x="3680015" y="3137253"/>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dirty="0">
                <a:solidFill>
                  <a:srgbClr val="F29433"/>
                </a:solidFill>
                <a:cs typeface="Arial"/>
              </a:rPr>
              <a:t>Regional</a:t>
            </a:r>
            <a:endParaRPr sz="1800" dirty="0">
              <a:solidFill>
                <a:srgbClr val="F29433"/>
              </a:solidFill>
              <a:cs typeface="Arial"/>
            </a:endParaRPr>
          </a:p>
        </p:txBody>
      </p:sp>
      <p:sp>
        <p:nvSpPr>
          <p:cNvPr id="540" name="tx532">
            <a:extLst>
              <a:ext uri="{FF2B5EF4-FFF2-40B4-BE49-F238E27FC236}">
                <a16:creationId xmlns:a16="http://schemas.microsoft.com/office/drawing/2014/main" id="{0A347185-4169-5216-65F3-CC910CBD55DB}"/>
              </a:ext>
            </a:extLst>
          </p:cNvPr>
          <p:cNvSpPr/>
          <p:nvPr/>
        </p:nvSpPr>
        <p:spPr>
          <a:xfrm>
            <a:off x="4645164" y="1876109"/>
            <a:ext cx="826330"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lang="en-AU" dirty="0">
                <a:solidFill>
                  <a:srgbClr val="B14B5F"/>
                </a:solidFill>
                <a:cs typeface="Arial"/>
              </a:rPr>
              <a:t>Remote</a:t>
            </a:r>
            <a:endParaRPr sz="1800" dirty="0">
              <a:solidFill>
                <a:srgbClr val="B14B5F"/>
              </a:solidFill>
              <a:cs typeface="Arial"/>
            </a:endParaRPr>
          </a:p>
        </p:txBody>
      </p:sp>
      <p:sp>
        <p:nvSpPr>
          <p:cNvPr id="541" name="pt428">
            <a:extLst>
              <a:ext uri="{FF2B5EF4-FFF2-40B4-BE49-F238E27FC236}">
                <a16:creationId xmlns:a16="http://schemas.microsoft.com/office/drawing/2014/main" id="{66FFB6EF-A056-2978-E7A8-C831DBDCD2EB}"/>
              </a:ext>
            </a:extLst>
          </p:cNvPr>
          <p:cNvSpPr/>
          <p:nvPr/>
        </p:nvSpPr>
        <p:spPr>
          <a:xfrm>
            <a:off x="8561025" y="2027232"/>
            <a:ext cx="342711" cy="325190"/>
          </a:xfrm>
          <a:prstGeom prst="ellipse">
            <a:avLst/>
          </a:prstGeom>
          <a:solidFill>
            <a:schemeClr val="bg1">
              <a:lumMod val="65000"/>
              <a:alpha val="80000"/>
            </a:schemeClr>
          </a:solidFill>
          <a:ln w="9000" cap="rnd">
            <a:solidFill>
              <a:schemeClr val="bg1">
                <a:lumMod val="75000"/>
                <a:alpha val="80000"/>
              </a:schemeClr>
            </a:solidFill>
            <a:prstDash val="solid"/>
            <a:round/>
          </a:ln>
        </p:spPr>
        <p:txBody>
          <a:bodyPr/>
          <a:lstStyle/>
          <a:p>
            <a:endParaRPr/>
          </a:p>
        </p:txBody>
      </p:sp>
      <p:sp>
        <p:nvSpPr>
          <p:cNvPr id="542" name="tx532">
            <a:extLst>
              <a:ext uri="{FF2B5EF4-FFF2-40B4-BE49-F238E27FC236}">
                <a16:creationId xmlns:a16="http://schemas.microsoft.com/office/drawing/2014/main" id="{4B0E27DD-F8ED-6270-417B-B681BAD2E1F3}"/>
              </a:ext>
            </a:extLst>
          </p:cNvPr>
          <p:cNvSpPr/>
          <p:nvPr/>
        </p:nvSpPr>
        <p:spPr>
          <a:xfrm>
            <a:off x="9247949" y="1914672"/>
            <a:ext cx="2792642" cy="636301"/>
          </a:xfrm>
          <a:prstGeom prst="rect">
            <a:avLst/>
          </a:prstGeom>
          <a:solidFill>
            <a:schemeClr val="bg1"/>
          </a:solidFill>
        </p:spPr>
        <p:txBody>
          <a:bodyPr wrap="none" lIns="0" tIns="0" rIns="0" bIns="0" anchor="ctr" anchorCtr="1"/>
          <a:lstStyle/>
          <a:p>
            <a:pPr marL="0" marR="0" indent="0" algn="l">
              <a:lnSpc>
                <a:spcPts val="1800"/>
              </a:lnSpc>
              <a:spcBef>
                <a:spcPts val="0"/>
              </a:spcBef>
              <a:spcAft>
                <a:spcPts val="0"/>
              </a:spcAft>
            </a:pPr>
            <a:r>
              <a:rPr lang="en-AU" dirty="0">
                <a:solidFill>
                  <a:srgbClr val="B8B8B8"/>
                </a:solidFill>
                <a:cs typeface="Arial"/>
              </a:rPr>
              <a:t>Larger dots represent councils </a:t>
            </a:r>
          </a:p>
          <a:p>
            <a:pPr marL="0" marR="0" indent="0" algn="l">
              <a:lnSpc>
                <a:spcPts val="1800"/>
              </a:lnSpc>
              <a:spcBef>
                <a:spcPts val="0"/>
              </a:spcBef>
              <a:spcAft>
                <a:spcPts val="0"/>
              </a:spcAft>
            </a:pPr>
            <a:r>
              <a:rPr lang="en-AU" dirty="0">
                <a:solidFill>
                  <a:srgbClr val="B8B8B8"/>
                </a:solidFill>
                <a:cs typeface="Arial"/>
              </a:rPr>
              <a:t>with larger populations</a:t>
            </a:r>
            <a:endParaRPr sz="1800" dirty="0">
              <a:solidFill>
                <a:srgbClr val="B8B8B8"/>
              </a:solidFil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dirty="0"/>
              <a:t>The under-spend on road maintenance is much greater in regional and remote areas</a:t>
            </a:r>
            <a:endParaRPr dirty="0"/>
          </a:p>
        </p:txBody>
      </p:sp>
      <p:sp>
        <p:nvSpPr>
          <p:cNvPr id="3" name="Content Placeholder 2"/>
          <p:cNvSpPr>
            <a:spLocks noGrp="1"/>
          </p:cNvSpPr>
          <p:nvPr>
            <p:ph type="body" sz="quarter" idx="10" hasCustomPrompt="1"/>
          </p:nvPr>
        </p:nvSpPr>
        <p:spPr>
          <a:xfrm>
            <a:off x="378478" y="1281247"/>
            <a:ext cx="11398531" cy="335156"/>
          </a:xfrm>
        </p:spPr>
        <p:txBody>
          <a:bodyPr/>
          <a:lstStyle/>
          <a:p>
            <a:r>
              <a:rPr lang="en-AU" dirty="0"/>
              <a:t>Median additional spending needed to maintain roads in current condition</a:t>
            </a:r>
            <a:endParaRPr dirty="0"/>
          </a:p>
        </p:txBody>
      </p:sp>
      <p:sp>
        <p:nvSpPr>
          <p:cNvPr id="4" name="Caption Placeholder 1"/>
          <p:cNvSpPr>
            <a:spLocks noGrp="1"/>
          </p:cNvSpPr>
          <p:nvPr>
            <p:ph type="body" sz="quarter" idx="11" hasCustomPrompt="1"/>
          </p:nvPr>
        </p:nvSpPr>
        <p:spPr>
          <a:xfrm>
            <a:off x="371475" y="6239781"/>
            <a:ext cx="10662320" cy="455613"/>
          </a:xfrm>
        </p:spPr>
        <p:txBody>
          <a:bodyPr>
            <a:normAutofit/>
          </a:bodyPr>
          <a:lstStyle/>
          <a:p>
            <a:r>
              <a:rPr lang="en-AU" sz="1400" dirty="0"/>
              <a:t>Sources: Grattan Institute modelling (see Appendix A on page 65)</a:t>
            </a:r>
            <a:endParaRPr sz="1400" dirty="0"/>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933324" y="1899602"/>
              <a:ext cx="10740960" cy="3592021"/>
            </a:xfrm>
            <a:prstGeom prst="rect">
              <a:avLst/>
            </a:prstGeom>
            <a:solidFill>
              <a:srgbClr val="FFFFFF">
                <a:alpha val="100000"/>
              </a:srgbClr>
            </a:solidFill>
          </p:spPr>
          <p:txBody>
            <a:bodyPr/>
            <a:lstStyle/>
            <a:p>
              <a:endParaRPr/>
            </a:p>
          </p:txBody>
        </p:sp>
        <p:sp>
          <p:nvSpPr>
            <p:cNvPr id="9" name="pl6"/>
            <p:cNvSpPr/>
            <p:nvPr/>
          </p:nvSpPr>
          <p:spPr>
            <a:xfrm>
              <a:off x="933324" y="5491624"/>
              <a:ext cx="10740960" cy="0"/>
            </a:xfrm>
            <a:custGeom>
              <a:avLst/>
              <a:gdLst/>
              <a:ahLst/>
              <a:cxnLst/>
              <a:rect l="0" t="0" r="0" b="0"/>
              <a:pathLst>
                <a:path w="10740960">
                  <a:moveTo>
                    <a:pt x="0" y="0"/>
                  </a:moveTo>
                  <a:lnTo>
                    <a:pt x="10740960" y="0"/>
                  </a:lnTo>
                  <a:lnTo>
                    <a:pt x="10740960"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933324" y="4559520"/>
              <a:ext cx="10740960" cy="0"/>
            </a:xfrm>
            <a:custGeom>
              <a:avLst/>
              <a:gdLst/>
              <a:ahLst/>
              <a:cxnLst/>
              <a:rect l="0" t="0" r="0" b="0"/>
              <a:pathLst>
                <a:path w="10740960">
                  <a:moveTo>
                    <a:pt x="0" y="0"/>
                  </a:moveTo>
                  <a:lnTo>
                    <a:pt x="10740960" y="0"/>
                  </a:lnTo>
                  <a:lnTo>
                    <a:pt x="10740960"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933324" y="3627416"/>
              <a:ext cx="10740960" cy="0"/>
            </a:xfrm>
            <a:custGeom>
              <a:avLst/>
              <a:gdLst/>
              <a:ahLst/>
              <a:cxnLst/>
              <a:rect l="0" t="0" r="0" b="0"/>
              <a:pathLst>
                <a:path w="10740960">
                  <a:moveTo>
                    <a:pt x="0" y="0"/>
                  </a:moveTo>
                  <a:lnTo>
                    <a:pt x="10740960" y="0"/>
                  </a:lnTo>
                  <a:lnTo>
                    <a:pt x="10740960"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933324" y="2695312"/>
              <a:ext cx="10740960" cy="0"/>
            </a:xfrm>
            <a:custGeom>
              <a:avLst/>
              <a:gdLst/>
              <a:ahLst/>
              <a:cxnLst/>
              <a:rect l="0" t="0" r="0" b="0"/>
              <a:pathLst>
                <a:path w="10740960">
                  <a:moveTo>
                    <a:pt x="0" y="0"/>
                  </a:moveTo>
                  <a:lnTo>
                    <a:pt x="10740960" y="0"/>
                  </a:lnTo>
                  <a:lnTo>
                    <a:pt x="10740960" y="0"/>
                  </a:lnTo>
                </a:path>
              </a:pathLst>
            </a:custGeom>
            <a:ln w="4762" cap="flat">
              <a:solidFill>
                <a:srgbClr val="C3C7CB">
                  <a:alpha val="100000"/>
                </a:srgbClr>
              </a:solidFill>
              <a:prstDash val="solid"/>
              <a:round/>
            </a:ln>
          </p:spPr>
          <p:txBody>
            <a:bodyPr/>
            <a:lstStyle/>
            <a:p>
              <a:endParaRPr/>
            </a:p>
          </p:txBody>
        </p:sp>
        <p:sp>
          <p:nvSpPr>
            <p:cNvPr id="13" name="rc10"/>
            <p:cNvSpPr/>
            <p:nvPr/>
          </p:nvSpPr>
          <p:spPr>
            <a:xfrm>
              <a:off x="1436806" y="4862126"/>
              <a:ext cx="3020895" cy="629498"/>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4" name="rc11"/>
            <p:cNvSpPr/>
            <p:nvPr/>
          </p:nvSpPr>
          <p:spPr>
            <a:xfrm>
              <a:off x="4793357" y="3533132"/>
              <a:ext cx="3020895" cy="1958492"/>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8149907" y="1952687"/>
              <a:ext cx="3020895" cy="3538937"/>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16" name="rc13"/>
            <p:cNvSpPr/>
            <p:nvPr/>
          </p:nvSpPr>
          <p:spPr>
            <a:xfrm>
              <a:off x="1436806" y="4862126"/>
              <a:ext cx="3020895" cy="629498"/>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7" name="rc14"/>
            <p:cNvSpPr/>
            <p:nvPr/>
          </p:nvSpPr>
          <p:spPr>
            <a:xfrm>
              <a:off x="4793357" y="3533132"/>
              <a:ext cx="3020895" cy="1958492"/>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8" name="rc15"/>
            <p:cNvSpPr/>
            <p:nvPr/>
          </p:nvSpPr>
          <p:spPr>
            <a:xfrm>
              <a:off x="8149907" y="1952687"/>
              <a:ext cx="3020895" cy="3538937"/>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19" name="tx16"/>
            <p:cNvSpPr/>
            <p:nvPr/>
          </p:nvSpPr>
          <p:spPr>
            <a:xfrm>
              <a:off x="500440" y="5400988"/>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20" name="tx17"/>
            <p:cNvSpPr/>
            <p:nvPr/>
          </p:nvSpPr>
          <p:spPr>
            <a:xfrm>
              <a:off x="373303" y="4468884"/>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a:t>
              </a:r>
            </a:p>
          </p:txBody>
        </p:sp>
        <p:sp>
          <p:nvSpPr>
            <p:cNvPr id="21" name="tx18"/>
            <p:cNvSpPr/>
            <p:nvPr/>
          </p:nvSpPr>
          <p:spPr>
            <a:xfrm>
              <a:off x="373303" y="3536780"/>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40%</a:t>
              </a:r>
            </a:p>
          </p:txBody>
        </p:sp>
        <p:sp>
          <p:nvSpPr>
            <p:cNvPr id="22" name="tx19"/>
            <p:cNvSpPr/>
            <p:nvPr/>
          </p:nvSpPr>
          <p:spPr>
            <a:xfrm>
              <a:off x="373303" y="2604676"/>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60%</a:t>
              </a:r>
            </a:p>
          </p:txBody>
        </p:sp>
        <p:sp>
          <p:nvSpPr>
            <p:cNvPr id="23" name="pl20"/>
            <p:cNvSpPr/>
            <p:nvPr/>
          </p:nvSpPr>
          <p:spPr>
            <a:xfrm>
              <a:off x="933324" y="5491624"/>
              <a:ext cx="10740960" cy="0"/>
            </a:xfrm>
            <a:custGeom>
              <a:avLst/>
              <a:gdLst/>
              <a:ahLst/>
              <a:cxnLst/>
              <a:rect l="0" t="0" r="0" b="0"/>
              <a:pathLst>
                <a:path w="10740960">
                  <a:moveTo>
                    <a:pt x="0" y="0"/>
                  </a:moveTo>
                  <a:lnTo>
                    <a:pt x="10740960" y="0"/>
                  </a:lnTo>
                </a:path>
              </a:pathLst>
            </a:custGeom>
            <a:ln w="9525" cap="flat">
              <a:solidFill>
                <a:srgbClr val="000000">
                  <a:alpha val="100000"/>
                </a:srgbClr>
              </a:solidFill>
              <a:prstDash val="solid"/>
              <a:round/>
            </a:ln>
          </p:spPr>
          <p:txBody>
            <a:bodyPr/>
            <a:lstStyle/>
            <a:p>
              <a:endParaRPr/>
            </a:p>
          </p:txBody>
        </p:sp>
        <p:sp>
          <p:nvSpPr>
            <p:cNvPr id="24" name="pl21"/>
            <p:cNvSpPr/>
            <p:nvPr/>
          </p:nvSpPr>
          <p:spPr>
            <a:xfrm>
              <a:off x="2947254"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5" name="pl22"/>
            <p:cNvSpPr/>
            <p:nvPr/>
          </p:nvSpPr>
          <p:spPr>
            <a:xfrm>
              <a:off x="6303804"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6" name="pl23"/>
            <p:cNvSpPr/>
            <p:nvPr/>
          </p:nvSpPr>
          <p:spPr>
            <a:xfrm>
              <a:off x="9660354" y="549162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7" name="tx24"/>
            <p:cNvSpPr/>
            <p:nvPr/>
          </p:nvSpPr>
          <p:spPr>
            <a:xfrm>
              <a:off x="2369280" y="5546001"/>
              <a:ext cx="1155948"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Major cities</a:t>
              </a:r>
            </a:p>
          </p:txBody>
        </p:sp>
        <p:sp>
          <p:nvSpPr>
            <p:cNvPr id="28" name="tx25"/>
            <p:cNvSpPr/>
            <p:nvPr/>
          </p:nvSpPr>
          <p:spPr>
            <a:xfrm>
              <a:off x="5852632" y="5546001"/>
              <a:ext cx="902344"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Regional</a:t>
              </a:r>
            </a:p>
          </p:txBody>
        </p:sp>
        <p:sp>
          <p:nvSpPr>
            <p:cNvPr id="29" name="tx26"/>
            <p:cNvSpPr/>
            <p:nvPr/>
          </p:nvSpPr>
          <p:spPr>
            <a:xfrm>
              <a:off x="9260137" y="5591431"/>
              <a:ext cx="8004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Remote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dirty="0"/>
              <a:t>The required increase in funding is only a small share of annual road expenditure</a:t>
            </a:r>
            <a:endParaRPr dirty="0"/>
          </a:p>
        </p:txBody>
      </p:sp>
      <p:sp>
        <p:nvSpPr>
          <p:cNvPr id="3" name="Content Placeholder 2"/>
          <p:cNvSpPr>
            <a:spLocks noGrp="1"/>
          </p:cNvSpPr>
          <p:nvPr>
            <p:ph type="body" sz="quarter" idx="10" hasCustomPrompt="1"/>
          </p:nvPr>
        </p:nvSpPr>
        <p:spPr>
          <a:xfrm>
            <a:off x="378478" y="1312069"/>
            <a:ext cx="11398531" cy="335156"/>
          </a:xfrm>
        </p:spPr>
        <p:txBody>
          <a:bodyPr/>
          <a:lstStyle/>
          <a:p>
            <a:r>
              <a:rPr dirty="0"/>
              <a:t>Annual road expenditure by level of government, </a:t>
            </a:r>
            <a:r>
              <a:rPr lang="en-AU" dirty="0"/>
              <a:t>and local road funding </a:t>
            </a:r>
            <a:r>
              <a:rPr dirty="0"/>
              <a:t>gap, 2021</a:t>
            </a:r>
          </a:p>
        </p:txBody>
      </p:sp>
      <p:sp>
        <p:nvSpPr>
          <p:cNvPr id="4" name="Caption Placeholder 1"/>
          <p:cNvSpPr>
            <a:spLocks noGrp="1"/>
          </p:cNvSpPr>
          <p:nvPr>
            <p:ph type="body" sz="quarter" idx="11" hasCustomPrompt="1"/>
          </p:nvPr>
        </p:nvSpPr>
        <p:spPr>
          <a:xfrm>
            <a:off x="371475" y="6239781"/>
            <a:ext cx="10662320" cy="455613"/>
          </a:xfrm>
        </p:spPr>
        <p:txBody>
          <a:bodyPr/>
          <a:lstStyle/>
          <a:p>
            <a:r>
              <a:rPr lang="en-AU"/>
              <a:t>Sources: BITRE 2022b, Grattan modelling (see Appendix A)</a:t>
            </a:r>
          </a:p>
        </p:txBody>
      </p:sp>
      <p:grpSp>
        <p:nvGrpSpPr>
          <p:cNvPr id="5" name="Content Placeholder 3"/>
          <p:cNvGrpSpPr/>
          <p:nvPr/>
        </p:nvGrpSpPr>
        <p:grpSpPr>
          <a:xfrm>
            <a:off x="371475" y="1808163"/>
            <a:ext cx="11412538" cy="4284662"/>
            <a:chOff x="371475" y="1808163"/>
            <a:chExt cx="11412538" cy="4284662"/>
          </a:xfrm>
        </p:grpSpPr>
        <p:sp>
          <p:nvSpPr>
            <p:cNvPr id="6" name="rc3"/>
            <p:cNvSpPr/>
            <p:nvPr/>
          </p:nvSpPr>
          <p:spPr>
            <a:xfrm>
              <a:off x="371475" y="1808162"/>
              <a:ext cx="11412538" cy="428466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371475" y="1808162"/>
              <a:ext cx="11412538" cy="4284662"/>
            </a:xfrm>
            <a:prstGeom prst="rect">
              <a:avLst/>
            </a:prstGeom>
            <a:solidFill>
              <a:srgbClr val="FFFFFF">
                <a:alpha val="100000"/>
              </a:srgbClr>
            </a:solidFill>
          </p:spPr>
          <p:txBody>
            <a:bodyPr/>
            <a:lstStyle/>
            <a:p>
              <a:endParaRPr/>
            </a:p>
          </p:txBody>
        </p:sp>
        <p:sp>
          <p:nvSpPr>
            <p:cNvPr id="8" name="rc5"/>
            <p:cNvSpPr/>
            <p:nvPr/>
          </p:nvSpPr>
          <p:spPr>
            <a:xfrm>
              <a:off x="984335" y="1899602"/>
              <a:ext cx="10689949" cy="3860703"/>
            </a:xfrm>
            <a:prstGeom prst="rect">
              <a:avLst/>
            </a:prstGeom>
            <a:solidFill>
              <a:srgbClr val="FFFFFF">
                <a:alpha val="100000"/>
              </a:srgbClr>
            </a:solidFill>
          </p:spPr>
          <p:txBody>
            <a:bodyPr/>
            <a:lstStyle/>
            <a:p>
              <a:endParaRPr/>
            </a:p>
          </p:txBody>
        </p:sp>
        <p:sp>
          <p:nvSpPr>
            <p:cNvPr id="9" name="pl6"/>
            <p:cNvSpPr/>
            <p:nvPr/>
          </p:nvSpPr>
          <p:spPr>
            <a:xfrm>
              <a:off x="984335" y="5760306"/>
              <a:ext cx="10689949" cy="0"/>
            </a:xfrm>
            <a:custGeom>
              <a:avLst/>
              <a:gdLst/>
              <a:ahLst/>
              <a:cxnLst/>
              <a:rect l="0" t="0" r="0" b="0"/>
              <a:pathLst>
                <a:path w="10689949">
                  <a:moveTo>
                    <a:pt x="0" y="0"/>
                  </a:moveTo>
                  <a:lnTo>
                    <a:pt x="10689949" y="0"/>
                  </a:lnTo>
                  <a:lnTo>
                    <a:pt x="10689949"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984335" y="4670386"/>
              <a:ext cx="10689949" cy="0"/>
            </a:xfrm>
            <a:custGeom>
              <a:avLst/>
              <a:gdLst/>
              <a:ahLst/>
              <a:cxnLst/>
              <a:rect l="0" t="0" r="0" b="0"/>
              <a:pathLst>
                <a:path w="10689949">
                  <a:moveTo>
                    <a:pt x="0" y="0"/>
                  </a:moveTo>
                  <a:lnTo>
                    <a:pt x="10689949" y="0"/>
                  </a:lnTo>
                  <a:lnTo>
                    <a:pt x="10689949"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984335" y="3580467"/>
              <a:ext cx="10689949" cy="0"/>
            </a:xfrm>
            <a:custGeom>
              <a:avLst/>
              <a:gdLst/>
              <a:ahLst/>
              <a:cxnLst/>
              <a:rect l="0" t="0" r="0" b="0"/>
              <a:pathLst>
                <a:path w="10689949">
                  <a:moveTo>
                    <a:pt x="0" y="0"/>
                  </a:moveTo>
                  <a:lnTo>
                    <a:pt x="10689949" y="0"/>
                  </a:lnTo>
                  <a:lnTo>
                    <a:pt x="10689949"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984335" y="2490547"/>
              <a:ext cx="10689949" cy="0"/>
            </a:xfrm>
            <a:custGeom>
              <a:avLst/>
              <a:gdLst/>
              <a:ahLst/>
              <a:cxnLst/>
              <a:rect l="0" t="0" r="0" b="0"/>
              <a:pathLst>
                <a:path w="10689949">
                  <a:moveTo>
                    <a:pt x="0" y="0"/>
                  </a:moveTo>
                  <a:lnTo>
                    <a:pt x="10689949" y="0"/>
                  </a:lnTo>
                  <a:lnTo>
                    <a:pt x="10689949" y="0"/>
                  </a:lnTo>
                </a:path>
              </a:pathLst>
            </a:custGeom>
            <a:ln w="4762" cap="flat">
              <a:solidFill>
                <a:srgbClr val="C3C7CB">
                  <a:alpha val="100000"/>
                </a:srgbClr>
              </a:solidFill>
              <a:prstDash val="solid"/>
              <a:round/>
            </a:ln>
          </p:spPr>
          <p:txBody>
            <a:bodyPr/>
            <a:lstStyle/>
            <a:p>
              <a:endParaRPr/>
            </a:p>
          </p:txBody>
        </p:sp>
        <p:sp>
          <p:nvSpPr>
            <p:cNvPr id="13" name="rc10"/>
            <p:cNvSpPr/>
            <p:nvPr/>
          </p:nvSpPr>
          <p:spPr>
            <a:xfrm>
              <a:off x="1485426" y="3767644"/>
              <a:ext cx="3006548" cy="1992661"/>
            </a:xfrm>
            <a:prstGeom prst="rect">
              <a:avLst/>
            </a:prstGeom>
            <a:solidFill>
              <a:srgbClr val="F5B50C">
                <a:alpha val="100000"/>
              </a:srgbClr>
            </a:solidFill>
            <a:ln w="13550" cap="flat">
              <a:solidFill>
                <a:srgbClr val="FFFFFF">
                  <a:alpha val="100000"/>
                </a:srgbClr>
              </a:solidFill>
              <a:prstDash val="solid"/>
              <a:miter/>
            </a:ln>
          </p:spPr>
          <p:txBody>
            <a:bodyPr/>
            <a:lstStyle/>
            <a:p>
              <a:endParaRPr/>
            </a:p>
          </p:txBody>
        </p:sp>
        <p:sp>
          <p:nvSpPr>
            <p:cNvPr id="14" name="rc11"/>
            <p:cNvSpPr/>
            <p:nvPr/>
          </p:nvSpPr>
          <p:spPr>
            <a:xfrm>
              <a:off x="4826035" y="1956657"/>
              <a:ext cx="3006548" cy="3803648"/>
            </a:xfrm>
            <a:prstGeom prst="rect">
              <a:avLst/>
            </a:prstGeom>
            <a:solidFill>
              <a:srgbClr val="EF7900">
                <a:alpha val="100000"/>
              </a:srgbClr>
            </a:solidFill>
            <a:ln w="13550" cap="flat">
              <a:solidFill>
                <a:srgbClr val="FFFFFF">
                  <a:alpha val="100000"/>
                </a:srgbClr>
              </a:solidFill>
              <a:prstDash val="solid"/>
              <a:miter/>
            </a:ln>
          </p:spPr>
          <p:txBody>
            <a:bodyPr/>
            <a:lstStyle/>
            <a:p>
              <a:endParaRPr/>
            </a:p>
          </p:txBody>
        </p:sp>
        <p:sp>
          <p:nvSpPr>
            <p:cNvPr id="15" name="rc12"/>
            <p:cNvSpPr/>
            <p:nvPr/>
          </p:nvSpPr>
          <p:spPr>
            <a:xfrm>
              <a:off x="8166645" y="5531423"/>
              <a:ext cx="3006548" cy="228883"/>
            </a:xfrm>
            <a:prstGeom prst="rect">
              <a:avLst/>
            </a:prstGeom>
            <a:solidFill>
              <a:srgbClr val="A1253E">
                <a:alpha val="100000"/>
              </a:srgbClr>
            </a:solidFill>
            <a:ln w="13550" cap="flat">
              <a:solidFill>
                <a:srgbClr val="FFFFFF">
                  <a:alpha val="100000"/>
                </a:srgbClr>
              </a:solidFill>
              <a:prstDash val="solid"/>
              <a:miter/>
            </a:ln>
          </p:spPr>
          <p:txBody>
            <a:bodyPr/>
            <a:lstStyle/>
            <a:p>
              <a:endParaRPr/>
            </a:p>
          </p:txBody>
        </p:sp>
        <p:sp>
          <p:nvSpPr>
            <p:cNvPr id="16" name="tx13"/>
            <p:cNvSpPr/>
            <p:nvPr/>
          </p:nvSpPr>
          <p:spPr>
            <a:xfrm>
              <a:off x="500440" y="5639866"/>
              <a:ext cx="381409"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$0b</a:t>
              </a:r>
            </a:p>
          </p:txBody>
        </p:sp>
        <p:sp>
          <p:nvSpPr>
            <p:cNvPr id="17" name="tx14"/>
            <p:cNvSpPr/>
            <p:nvPr/>
          </p:nvSpPr>
          <p:spPr>
            <a:xfrm>
              <a:off x="500440" y="4549947"/>
              <a:ext cx="381409"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$5b</a:t>
              </a:r>
            </a:p>
          </p:txBody>
        </p:sp>
        <p:sp>
          <p:nvSpPr>
            <p:cNvPr id="18" name="tx15"/>
            <p:cNvSpPr/>
            <p:nvPr/>
          </p:nvSpPr>
          <p:spPr>
            <a:xfrm>
              <a:off x="373303" y="3460028"/>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$10b</a:t>
              </a:r>
            </a:p>
          </p:txBody>
        </p:sp>
        <p:sp>
          <p:nvSpPr>
            <p:cNvPr id="19" name="tx16"/>
            <p:cNvSpPr/>
            <p:nvPr/>
          </p:nvSpPr>
          <p:spPr>
            <a:xfrm>
              <a:off x="373303" y="2370108"/>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$15b</a:t>
              </a:r>
            </a:p>
          </p:txBody>
        </p:sp>
        <p:sp>
          <p:nvSpPr>
            <p:cNvPr id="20" name="pl17"/>
            <p:cNvSpPr/>
            <p:nvPr/>
          </p:nvSpPr>
          <p:spPr>
            <a:xfrm>
              <a:off x="984335" y="5760306"/>
              <a:ext cx="10689949" cy="0"/>
            </a:xfrm>
            <a:custGeom>
              <a:avLst/>
              <a:gdLst/>
              <a:ahLst/>
              <a:cxnLst/>
              <a:rect l="0" t="0" r="0" b="0"/>
              <a:pathLst>
                <a:path w="10689949">
                  <a:moveTo>
                    <a:pt x="0" y="0"/>
                  </a:moveTo>
                  <a:lnTo>
                    <a:pt x="10689949" y="0"/>
                  </a:lnTo>
                </a:path>
              </a:pathLst>
            </a:custGeom>
            <a:ln w="9525" cap="flat">
              <a:solidFill>
                <a:srgbClr val="000000">
                  <a:alpha val="100000"/>
                </a:srgbClr>
              </a:solidFill>
              <a:prstDash val="solid"/>
              <a:round/>
            </a:ln>
          </p:spPr>
          <p:txBody>
            <a:bodyPr/>
            <a:lstStyle/>
            <a:p>
              <a:endParaRPr/>
            </a:p>
          </p:txBody>
        </p:sp>
        <p:sp>
          <p:nvSpPr>
            <p:cNvPr id="21" name="pl18"/>
            <p:cNvSpPr/>
            <p:nvPr/>
          </p:nvSpPr>
          <p:spPr>
            <a:xfrm>
              <a:off x="2988700" y="5760306"/>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2" name="pl19"/>
            <p:cNvSpPr/>
            <p:nvPr/>
          </p:nvSpPr>
          <p:spPr>
            <a:xfrm>
              <a:off x="6329310" y="5760306"/>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3" name="pl20"/>
            <p:cNvSpPr/>
            <p:nvPr/>
          </p:nvSpPr>
          <p:spPr>
            <a:xfrm>
              <a:off x="9669919" y="5760306"/>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4" name="tx21"/>
            <p:cNvSpPr/>
            <p:nvPr/>
          </p:nvSpPr>
          <p:spPr>
            <a:xfrm>
              <a:off x="2601152" y="5860112"/>
              <a:ext cx="775096"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Federal</a:t>
              </a:r>
            </a:p>
          </p:txBody>
        </p:sp>
        <p:sp>
          <p:nvSpPr>
            <p:cNvPr id="25" name="tx22"/>
            <p:cNvSpPr/>
            <p:nvPr/>
          </p:nvSpPr>
          <p:spPr>
            <a:xfrm>
              <a:off x="6062424" y="5857210"/>
              <a:ext cx="533772"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State</a:t>
              </a:r>
            </a:p>
          </p:txBody>
        </p:sp>
        <p:sp>
          <p:nvSpPr>
            <p:cNvPr id="26" name="tx23"/>
            <p:cNvSpPr/>
            <p:nvPr/>
          </p:nvSpPr>
          <p:spPr>
            <a:xfrm>
              <a:off x="8506939" y="5811892"/>
              <a:ext cx="2325960"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latin typeface="Arial"/>
                  <a:cs typeface="Arial"/>
                </a:rPr>
                <a:t>Local road funding gap</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A115-ED08-D236-CAAA-13B6A9D569D7}"/>
              </a:ext>
            </a:extLst>
          </p:cNvPr>
          <p:cNvSpPr>
            <a:spLocks noGrp="1"/>
          </p:cNvSpPr>
          <p:nvPr>
            <p:ph type="title"/>
          </p:nvPr>
        </p:nvSpPr>
        <p:spPr/>
        <p:txBody>
          <a:bodyPr/>
          <a:lstStyle/>
          <a:p>
            <a:r>
              <a:rPr lang="en-AU" dirty="0"/>
              <a:t>Our recommendations</a:t>
            </a:r>
          </a:p>
        </p:txBody>
      </p:sp>
      <p:sp>
        <p:nvSpPr>
          <p:cNvPr id="3" name="Content Placeholder 2">
            <a:extLst>
              <a:ext uri="{FF2B5EF4-FFF2-40B4-BE49-F238E27FC236}">
                <a16:creationId xmlns:a16="http://schemas.microsoft.com/office/drawing/2014/main" id="{B1C0C457-58D5-1529-7431-14105BEDAFE1}"/>
              </a:ext>
            </a:extLst>
          </p:cNvPr>
          <p:cNvSpPr>
            <a:spLocks noGrp="1"/>
          </p:cNvSpPr>
          <p:nvPr>
            <p:ph idx="1"/>
          </p:nvPr>
        </p:nvSpPr>
        <p:spPr/>
        <p:txBody>
          <a:bodyPr>
            <a:normAutofit/>
          </a:bodyPr>
          <a:lstStyle/>
          <a:p>
            <a:pPr marL="0" indent="0">
              <a:buNone/>
            </a:pPr>
            <a:r>
              <a:rPr lang="en-AU" dirty="0"/>
              <a:t>The federal government should:</a:t>
            </a:r>
          </a:p>
          <a:p>
            <a:pPr marL="0" indent="0">
              <a:buNone/>
            </a:pPr>
            <a:endParaRPr lang="en-AU" dirty="0"/>
          </a:p>
          <a:p>
            <a:r>
              <a:rPr lang="en-AU" sz="2400" dirty="0"/>
              <a:t>Boost the Financial Assistance Grants by $600 million,</a:t>
            </a:r>
          </a:p>
          <a:p>
            <a:r>
              <a:rPr lang="en-AU" sz="2400" dirty="0"/>
              <a:t>Increase Roads to Recovery by $400 million and make the program ongoing,</a:t>
            </a:r>
          </a:p>
          <a:p>
            <a:r>
              <a:rPr lang="en-AU" sz="2400" b="0" i="0" dirty="0">
                <a:effectLst/>
              </a:rPr>
              <a:t>Index both funds to an accurate cost index and population.</a:t>
            </a:r>
          </a:p>
          <a:p>
            <a:pPr marL="0" indent="0">
              <a:buNone/>
            </a:pPr>
            <a:endParaRPr lang="en-AU" sz="2400" b="0" i="0" dirty="0">
              <a:effectLst/>
            </a:endParaRPr>
          </a:p>
          <a:p>
            <a:r>
              <a:rPr lang="en-AU" sz="2400" dirty="0"/>
              <a:t>E</a:t>
            </a:r>
            <a:r>
              <a:rPr lang="en-AU" sz="2400" b="0" i="0" dirty="0">
                <a:effectLst/>
              </a:rPr>
              <a:t>stablish a $200 million per year fund to assess and upgrade</a:t>
            </a:r>
            <a:br>
              <a:rPr lang="en-AU" sz="2400" dirty="0"/>
            </a:br>
            <a:r>
              <a:rPr lang="en-AU" sz="2400" b="0" i="0" dirty="0">
                <a:effectLst/>
              </a:rPr>
              <a:t>local roads identified as priority freight routes, in exchange for the</a:t>
            </a:r>
            <a:br>
              <a:rPr lang="en-AU" sz="2400" dirty="0"/>
            </a:br>
            <a:r>
              <a:rPr lang="en-AU" sz="2400" b="0" i="0" dirty="0">
                <a:effectLst/>
              </a:rPr>
              <a:t>council providing permit access to compliant heavy vehicles</a:t>
            </a:r>
            <a:endParaRPr lang="en-AU" sz="2400" dirty="0"/>
          </a:p>
        </p:txBody>
      </p:sp>
    </p:spTree>
    <p:extLst>
      <p:ext uri="{BB962C8B-B14F-4D97-AF65-F5344CB8AC3E}">
        <p14:creationId xmlns:p14="http://schemas.microsoft.com/office/powerpoint/2010/main" val="2308390798"/>
      </p:ext>
    </p:extLst>
  </p:cSld>
  <p:clrMapOvr>
    <a:masterClrMapping/>
  </p:clrMapOvr>
</p:sld>
</file>

<file path=ppt/theme/theme1.xml><?xml version="1.0" encoding="utf-8"?>
<a:theme xmlns:a="http://schemas.openxmlformats.org/drawingml/2006/main" name="Office Theme">
  <a:themeElements>
    <a:clrScheme name="2022 Grattan PPT Colour Theme - FINAL">
      <a:dk1>
        <a:srgbClr val="000000"/>
      </a:dk1>
      <a:lt1>
        <a:srgbClr val="FFFFFF"/>
      </a:lt1>
      <a:dk2>
        <a:srgbClr val="D4582A"/>
      </a:dk2>
      <a:lt2>
        <a:srgbClr val="FFF3E6"/>
      </a:lt2>
      <a:accent1>
        <a:srgbClr val="EF7900"/>
      </a:accent1>
      <a:accent2>
        <a:srgbClr val="A1253E"/>
      </a:accent2>
      <a:accent3>
        <a:srgbClr val="611633"/>
      </a:accent3>
      <a:accent4>
        <a:srgbClr val="F5B50C"/>
      </a:accent4>
      <a:accent5>
        <a:srgbClr val="6A99C4"/>
      </a:accent5>
      <a:accent6>
        <a:srgbClr val="4371A1"/>
      </a:accent6>
      <a:hlink>
        <a:srgbClr val="EF7900"/>
      </a:hlink>
      <a:folHlink>
        <a:srgbClr val="D4582A"/>
      </a:folHlink>
    </a:clrScheme>
    <a:fontScheme name="Grattan Web Fonts">
      <a:majorFont>
        <a:latin typeface="DM Serif Display"/>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1600" dirty="0">
            <a:solidFill>
              <a:schemeClr val="accent1"/>
            </a:solidFill>
            <a:latin typeface="+mn-lt"/>
          </a:defRPr>
        </a:defPPr>
      </a:lstStyle>
    </a:txDef>
  </a:objectDefaults>
  <a:extraClrSchemeLst/>
  <a:extLst>
    <a:ext uri="{05A4C25C-085E-4340-85A3-A5531E510DB2}">
      <thm15:themeFamily xmlns:thm15="http://schemas.microsoft.com/office/thememl/2012/main" name="Presentation1" id="{EDE93450-2C1F-4735-A834-4C5E06453308}" vid="{A8DEDE8A-BB01-4597-B1F9-50F636E878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Grattan presentations template</Template>
  <TotalTime>17027</TotalTime>
  <Words>1977</Words>
  <Application>Microsoft Office PowerPoint</Application>
  <PresentationFormat>Widescreen</PresentationFormat>
  <Paragraphs>338</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Avenir Next LT Pro</vt:lpstr>
      <vt:lpstr>Calibri</vt:lpstr>
      <vt:lpstr>DM Serif Display</vt:lpstr>
      <vt:lpstr>Office Theme</vt:lpstr>
      <vt:lpstr>PowerPoint Presentation</vt:lpstr>
      <vt:lpstr>Potholes and pitfalls: How to fix local roads</vt:lpstr>
      <vt:lpstr>Commonwealth funding for local government has 
failed to keep up with costs</vt:lpstr>
      <vt:lpstr>Maintenance expenditure on roads has grown more slowly than road use</vt:lpstr>
      <vt:lpstr>Councils have expanded their services into other areas</vt:lpstr>
      <vt:lpstr>Regional and remote Australians already face a high rates burden</vt:lpstr>
      <vt:lpstr>The under-spend on road maintenance is much greater in regional and remote areas</vt:lpstr>
      <vt:lpstr>The required increase in funding is only a small share of annual road expenditure</vt:lpstr>
      <vt:lpstr>Our recommendations</vt:lpstr>
      <vt:lpstr>Potholes and pitfalls: How to fix local roads</vt:lpstr>
      <vt:lpstr>Regional and remote councils manage vast road networks with limited scope to raise revenue</vt:lpstr>
      <vt:lpstr>Councils in less populous states are disadvantaged by the distribution of grants</vt:lpstr>
      <vt:lpstr>Simplifying the Financial Assistance Grants would help close the remote and regional funding gap</vt:lpstr>
      <vt:lpstr>Our recommendations</vt:lpstr>
      <vt:lpstr>Potholes and pitfalls: How to fix local roads</vt:lpstr>
      <vt:lpstr>Tied funding imposes unnecessary burdens</vt:lpstr>
      <vt:lpstr>Our recommendations</vt:lpstr>
      <vt:lpstr>Potholes and pitfalls: How to fix local roads</vt:lpstr>
      <vt:lpstr>Many councils lack basic information about their road and bridge assets</vt:lpstr>
      <vt:lpstr>Many councils are not adequately planning</vt:lpstr>
      <vt:lpstr>Councils face serious headwinds to doing better</vt:lpstr>
      <vt:lpstr>Remote and regional councils have less staff dedicated to asset management</vt:lpstr>
      <vt:lpstr>Different councils report vastly different expected life-spans for similar roads</vt:lpstr>
      <vt:lpstr>A roadmap for improvement</vt:lpstr>
      <vt:lpstr>Potholes and pitfalls: How to fix local roads</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Jones</dc:creator>
  <cp:lastModifiedBy>Kat Clay</cp:lastModifiedBy>
  <cp:revision>22</cp:revision>
  <dcterms:created xsi:type="dcterms:W3CDTF">2023-10-19T03:37:06Z</dcterms:created>
  <dcterms:modified xsi:type="dcterms:W3CDTF">2023-11-10T06:27:56Z</dcterms:modified>
</cp:coreProperties>
</file>